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8"/>
  </p:sldMasterIdLst>
  <p:notesMasterIdLst>
    <p:notesMasterId r:id="rId58"/>
  </p:notesMasterIdLst>
  <p:handoutMasterIdLst>
    <p:handoutMasterId r:id="rId59"/>
  </p:handoutMasterIdLst>
  <p:sldIdLst>
    <p:sldId id="1377" r:id="rId29"/>
    <p:sldId id="1391" r:id="rId30"/>
    <p:sldId id="1392" r:id="rId31"/>
    <p:sldId id="1393" r:id="rId32"/>
    <p:sldId id="1419" r:id="rId33"/>
    <p:sldId id="1394" r:id="rId34"/>
    <p:sldId id="1395" r:id="rId35"/>
    <p:sldId id="1397" r:id="rId36"/>
    <p:sldId id="1396" r:id="rId37"/>
    <p:sldId id="1398" r:id="rId38"/>
    <p:sldId id="1401" r:id="rId39"/>
    <p:sldId id="1420" r:id="rId40"/>
    <p:sldId id="1403" r:id="rId41"/>
    <p:sldId id="1402" r:id="rId42"/>
    <p:sldId id="1404" r:id="rId43"/>
    <p:sldId id="1421" r:id="rId44"/>
    <p:sldId id="1406" r:id="rId45"/>
    <p:sldId id="1407" r:id="rId46"/>
    <p:sldId id="1423" r:id="rId47"/>
    <p:sldId id="1409" r:id="rId48"/>
    <p:sldId id="1410" r:id="rId49"/>
    <p:sldId id="1411" r:id="rId50"/>
    <p:sldId id="1422" r:id="rId51"/>
    <p:sldId id="1413" r:id="rId52"/>
    <p:sldId id="1424" r:id="rId53"/>
    <p:sldId id="1415" r:id="rId54"/>
    <p:sldId id="1416" r:id="rId55"/>
    <p:sldId id="1417" r:id="rId56"/>
    <p:sldId id="1425" r:id="rId57"/>
  </p:sldIdLst>
  <p:sldSz cx="12192000" cy="6858000"/>
  <p:notesSz cx="6858000" cy="9144000"/>
  <p:custDataLst>
    <p:tags r:id="rId60"/>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363"/>
    <a:srgbClr val="9D9D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3" autoAdjust="0"/>
    <p:restoredTop sz="75516" autoAdjust="0"/>
  </p:normalViewPr>
  <p:slideViewPr>
    <p:cSldViewPr snapToGrid="0">
      <p:cViewPr varScale="1">
        <p:scale>
          <a:sx n="56" d="100"/>
          <a:sy n="56" d="100"/>
        </p:scale>
        <p:origin x="1280"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17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1.xml"/><Relationship Id="rId21" Type="http://schemas.openxmlformats.org/officeDocument/2006/relationships/customXml" Target="../customXml/item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3.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customXml" Target="../customXml/item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EC8DEC0-8A32-43A1-BA05-112829F09D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140AC7E2-1702-4EAF-9FCB-9AFA32F16E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D7C6C8-3B48-40FE-AE07-9A7B4FBEEFA7}" type="datetimeFigureOut">
              <a:rPr lang="nl-NL" smtClean="0"/>
              <a:t>12-11-2025</a:t>
            </a:fld>
            <a:endParaRPr lang="nl-NL" dirty="0"/>
          </a:p>
        </p:txBody>
      </p:sp>
      <p:sp>
        <p:nvSpPr>
          <p:cNvPr id="4" name="Tijdelijke aanduiding voor voettekst 3">
            <a:extLst>
              <a:ext uri="{FF2B5EF4-FFF2-40B4-BE49-F238E27FC236}">
                <a16:creationId xmlns:a16="http://schemas.microsoft.com/office/drawing/2014/main" id="{1EA187C2-C673-4EE6-8B86-D62E0CEF78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E4EF8C50-A5BE-499F-8B46-B35D42DB69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8AC2B-DEEC-4141-AEC2-D6E517075CCA}" type="slidenum">
              <a:rPr lang="nl-NL" smtClean="0"/>
              <a:t>‹Nr.›</a:t>
            </a:fld>
            <a:endParaRPr lang="nl-NL" dirty="0"/>
          </a:p>
        </p:txBody>
      </p:sp>
    </p:spTree>
    <p:extLst>
      <p:ext uri="{BB962C8B-B14F-4D97-AF65-F5344CB8AC3E}">
        <p14:creationId xmlns:p14="http://schemas.microsoft.com/office/powerpoint/2010/main" val="1339634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46EE4-0423-44AC-AE13-05F4902F744A}" type="datetimeFigureOut">
              <a:rPr lang="nl-NL" smtClean="0"/>
              <a:t>12-11-2025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8F672-13E3-4BCD-A65F-F9D66C29D58F}" type="slidenum">
              <a:rPr lang="nl-NL" smtClean="0"/>
              <a:t>‹Nr.›</a:t>
            </a:fld>
            <a:endParaRPr lang="nl-NL" dirty="0"/>
          </a:p>
        </p:txBody>
      </p:sp>
    </p:spTree>
    <p:extLst>
      <p:ext uri="{BB962C8B-B14F-4D97-AF65-F5344CB8AC3E}">
        <p14:creationId xmlns:p14="http://schemas.microsoft.com/office/powerpoint/2010/main" val="375285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Guten Tag,</a:t>
            </a:r>
            <a:r>
              <a:rPr lang="de-CH" baseline="0" dirty="0"/>
              <a:t> ich begrüsse sie herzlich zum Podcast «Schulteruntersuchung – in 5 Minuten zur richtigen Diagnose»</a:t>
            </a:r>
          </a:p>
          <a:p>
            <a:r>
              <a:rPr lang="de-CH" baseline="0" dirty="0"/>
              <a:t>Ziel ist es, ihnen einen für die Praxis sehr bewährten Untersuchungsalgorithmus vorzustellen und ihnen die aus unserer Sicht wichtigsten Testungen vorzustellen. Im Workshop dazu werden wir diese Testungen praktisch üben.</a:t>
            </a:r>
          </a:p>
          <a:p>
            <a:r>
              <a:rPr lang="de-CH" baseline="0" dirty="0"/>
              <a:t>Mein Name ist Annina Gunti, ich bin Physiotherapeutin und Mitglied im Schulter, Ellbogen und Sportmedizinteam am Inselspital Bern.</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1</a:t>
            </a:fld>
            <a:endParaRPr lang="nl-NL" dirty="0"/>
          </a:p>
        </p:txBody>
      </p:sp>
    </p:spTree>
    <p:extLst>
      <p:ext uri="{BB962C8B-B14F-4D97-AF65-F5344CB8AC3E}">
        <p14:creationId xmlns:p14="http://schemas.microsoft.com/office/powerpoint/2010/main" val="73711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Bereits aus</a:t>
            </a:r>
            <a:r>
              <a:rPr lang="de-CH" baseline="0" dirty="0"/>
              <a:t> der einfachen Untersuchung der Beweglichkeit können wir erste Schlüsse ziehen – so ist bei einer reinen RM-Ruptur die passive </a:t>
            </a:r>
            <a:r>
              <a:rPr lang="de-CH" baseline="0" dirty="0" err="1"/>
              <a:t>glenohumerale</a:t>
            </a:r>
            <a:r>
              <a:rPr lang="de-CH" baseline="0" dirty="0"/>
              <a:t> Beweglichkeit physiologisch nicht eingeschränkt, der Patient kann aber den Arm aktiv nicht vollumfänglich bewegen. Bei einer </a:t>
            </a:r>
            <a:r>
              <a:rPr lang="de-CH" baseline="0" dirty="0" err="1"/>
              <a:t>Frozen</a:t>
            </a:r>
            <a:r>
              <a:rPr lang="de-CH" baseline="0" dirty="0"/>
              <a:t> </a:t>
            </a:r>
            <a:r>
              <a:rPr lang="de-CH" baseline="0" dirty="0" err="1"/>
              <a:t>Shoulder</a:t>
            </a:r>
            <a:r>
              <a:rPr lang="de-CH" baseline="0" dirty="0"/>
              <a:t> hingegen, ist auch die passive Mobilität stark </a:t>
            </a:r>
            <a:r>
              <a:rPr lang="de-CH" baseline="0" dirty="0" err="1"/>
              <a:t>limiert</a:t>
            </a:r>
            <a:r>
              <a:rPr lang="de-CH" baseline="0" dirty="0"/>
              <a:t>!</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10</a:t>
            </a:fld>
            <a:endParaRPr lang="nl-NL" dirty="0"/>
          </a:p>
        </p:txBody>
      </p:sp>
    </p:spTree>
    <p:extLst>
      <p:ext uri="{BB962C8B-B14F-4D97-AF65-F5344CB8AC3E}">
        <p14:creationId xmlns:p14="http://schemas.microsoft.com/office/powerpoint/2010/main" val="64348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a:t>Bei einer eingeschränkten glenohumeralen Beweglichkeit sollte nebst den weiteren Untersuchung umgehend mit der Wiederherstellung der Mobilität gestartet werden.</a:t>
            </a:r>
          </a:p>
        </p:txBody>
      </p:sp>
      <p:sp>
        <p:nvSpPr>
          <p:cNvPr id="4" name="Foliennummernplatzhalter 3"/>
          <p:cNvSpPr>
            <a:spLocks noGrp="1"/>
          </p:cNvSpPr>
          <p:nvPr>
            <p:ph type="sldNum" sz="quarter" idx="10"/>
          </p:nvPr>
        </p:nvSpPr>
        <p:spPr/>
        <p:txBody>
          <a:bodyPr/>
          <a:lstStyle/>
          <a:p>
            <a:fld id="{8C08F672-13E3-4BCD-A65F-F9D66C29D58F}" type="slidenum">
              <a:rPr lang="nl-NL" smtClean="0"/>
              <a:t>11</a:t>
            </a:fld>
            <a:endParaRPr lang="nl-NL" dirty="0"/>
          </a:p>
        </p:txBody>
      </p:sp>
    </p:spTree>
    <p:extLst>
      <p:ext uri="{BB962C8B-B14F-4D97-AF65-F5344CB8AC3E}">
        <p14:creationId xmlns:p14="http://schemas.microsoft.com/office/powerpoint/2010/main" val="275686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DCCB-3BC7-B6F9-6BD4-0F89DC3B5A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B795B0D-FEF3-32B1-8A84-829D4AE7649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D3D6C3-426D-40B6-C4ED-9094CC566A3E}"/>
              </a:ext>
            </a:extLst>
          </p:cNvPr>
          <p:cNvSpPr>
            <a:spLocks noGrp="1"/>
          </p:cNvSpPr>
          <p:nvPr>
            <p:ph type="body" idx="1"/>
          </p:nvPr>
        </p:nvSpPr>
        <p:spPr/>
        <p:txBody>
          <a:bodyPr/>
          <a:lstStyle/>
          <a:p>
            <a:r>
              <a:rPr lang="de-CH" baseline="0" dirty="0"/>
              <a:t>Aus unserer Sicht sollte in einem nächsten Schritt nach der Beweglichkeit zwingend die Scapula untersucht werden. Das </a:t>
            </a:r>
            <a:r>
              <a:rPr lang="de-CH" baseline="0" dirty="0" err="1"/>
              <a:t>scapula</a:t>
            </a:r>
            <a:r>
              <a:rPr lang="de-CH" baseline="0" dirty="0"/>
              <a:t>-thorakale Setting hat einen direkten und bei Problemen meist negativen Einfluss auf die Funktion der anderen Strukturen wie z.B. der RM.</a:t>
            </a:r>
          </a:p>
        </p:txBody>
      </p:sp>
      <p:sp>
        <p:nvSpPr>
          <p:cNvPr id="4" name="Foliennummernplatzhalter 3">
            <a:extLst>
              <a:ext uri="{FF2B5EF4-FFF2-40B4-BE49-F238E27FC236}">
                <a16:creationId xmlns:a16="http://schemas.microsoft.com/office/drawing/2014/main" id="{47C1F609-3893-FBB0-ACFD-5A40BF0FC162}"/>
              </a:ext>
            </a:extLst>
          </p:cNvPr>
          <p:cNvSpPr>
            <a:spLocks noGrp="1"/>
          </p:cNvSpPr>
          <p:nvPr>
            <p:ph type="sldNum" sz="quarter" idx="10"/>
          </p:nvPr>
        </p:nvSpPr>
        <p:spPr/>
        <p:txBody>
          <a:bodyPr/>
          <a:lstStyle/>
          <a:p>
            <a:fld id="{8C08F672-13E3-4BCD-A65F-F9D66C29D58F}" type="slidenum">
              <a:rPr lang="nl-NL" smtClean="0"/>
              <a:t>12</a:t>
            </a:fld>
            <a:endParaRPr lang="nl-NL" dirty="0"/>
          </a:p>
        </p:txBody>
      </p:sp>
    </p:spTree>
    <p:extLst>
      <p:ext uri="{BB962C8B-B14F-4D97-AF65-F5344CB8AC3E}">
        <p14:creationId xmlns:p14="http://schemas.microsoft.com/office/powerpoint/2010/main" val="115233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Beginn beurteilen</a:t>
            </a:r>
            <a:r>
              <a:rPr lang="de-CH" baseline="0" dirty="0"/>
              <a:t> wir in der Ruheposition die Stellung der </a:t>
            </a:r>
            <a:r>
              <a:rPr lang="de-CH" baseline="0" dirty="0" err="1"/>
              <a:t>Scapula</a:t>
            </a:r>
            <a:r>
              <a:rPr lang="de-CH" baseline="0" dirty="0"/>
              <a:t> auf dem Thorax – im Vergleich zur Gegenseite.</a:t>
            </a:r>
            <a:endParaRPr lang="de-CH" dirty="0"/>
          </a:p>
          <a:p>
            <a:r>
              <a:rPr lang="de-CH" dirty="0"/>
              <a:t>Viel entscheidender</a:t>
            </a:r>
            <a:r>
              <a:rPr lang="de-CH" baseline="0" dirty="0"/>
              <a:t> ist jedoch</a:t>
            </a:r>
            <a:r>
              <a:rPr lang="de-CH" dirty="0"/>
              <a:t> die dynamische Beurteilung der </a:t>
            </a:r>
            <a:r>
              <a:rPr lang="de-CH" dirty="0" err="1"/>
              <a:t>Scapula</a:t>
            </a:r>
            <a:r>
              <a:rPr lang="de-CH" dirty="0"/>
              <a:t>.</a:t>
            </a:r>
            <a:r>
              <a:rPr lang="de-CH" baseline="0" dirty="0"/>
              <a:t> Wir lassen den Patienten eine langsame aktive Elevation und Abduktion durchführen. Entscheidend ist hierbei die Aufwärtsrotation der </a:t>
            </a:r>
            <a:r>
              <a:rPr lang="de-CH" baseline="0" dirty="0" err="1"/>
              <a:t>Scapula</a:t>
            </a:r>
            <a:r>
              <a:rPr lang="de-CH" baseline="0" dirty="0"/>
              <a:t>, der </a:t>
            </a:r>
            <a:r>
              <a:rPr lang="de-CH" baseline="0" dirty="0" err="1"/>
              <a:t>Posterior</a:t>
            </a:r>
            <a:r>
              <a:rPr lang="de-CH" baseline="0" dirty="0"/>
              <a:t> </a:t>
            </a:r>
            <a:r>
              <a:rPr lang="de-CH" baseline="0" dirty="0" err="1"/>
              <a:t>Tilt</a:t>
            </a:r>
            <a:r>
              <a:rPr lang="de-CH" baseline="0" dirty="0"/>
              <a:t> und die Aussenrotation auf dem Thorax. Beurteilt wir die konzentrische und die exzentrische Bewegungsphase.</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13</a:t>
            </a:fld>
            <a:endParaRPr lang="nl-NL" dirty="0"/>
          </a:p>
        </p:txBody>
      </p:sp>
    </p:spTree>
    <p:extLst>
      <p:ext uri="{BB962C8B-B14F-4D97-AF65-F5344CB8AC3E}">
        <p14:creationId xmlns:p14="http://schemas.microsoft.com/office/powerpoint/2010/main" val="2316814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 Auffälligkeiten</a:t>
            </a:r>
            <a:r>
              <a:rPr lang="de-CH" baseline="0" dirty="0"/>
              <a:t> im Vergleich zur Gegenseite sprechen wir von einer </a:t>
            </a:r>
            <a:r>
              <a:rPr lang="de-CH" baseline="0" dirty="0" err="1"/>
              <a:t>Scapuladyskinesie</a:t>
            </a:r>
            <a:r>
              <a:rPr lang="de-CH" baseline="0" dirty="0"/>
              <a:t>. </a:t>
            </a:r>
            <a:r>
              <a:rPr lang="de-CH" baseline="0" dirty="0" err="1"/>
              <a:t>Dys</a:t>
            </a:r>
            <a:r>
              <a:rPr lang="de-CH" baseline="0" dirty="0"/>
              <a:t>- bedeutet «schlecht, fehlerhaft», das heisst wir beschreiben eine fehlerhafte Bewegung. </a:t>
            </a:r>
            <a:endParaRPr lang="de-CH" dirty="0"/>
          </a:p>
          <a:p>
            <a:r>
              <a:rPr lang="de-CH" dirty="0"/>
              <a:t>Diese</a:t>
            </a:r>
            <a:r>
              <a:rPr lang="de-CH" baseline="0" dirty="0"/>
              <a:t> Benennung ist u</a:t>
            </a:r>
            <a:r>
              <a:rPr lang="de-CH" dirty="0"/>
              <a:t>nspezifisch – sie beinhaltet keine Richtungsangabe oder Ursache.</a:t>
            </a:r>
          </a:p>
        </p:txBody>
      </p:sp>
      <p:sp>
        <p:nvSpPr>
          <p:cNvPr id="4" name="Foliennummernplatzhalter 3"/>
          <p:cNvSpPr>
            <a:spLocks noGrp="1"/>
          </p:cNvSpPr>
          <p:nvPr>
            <p:ph type="sldNum" sz="quarter" idx="10"/>
          </p:nvPr>
        </p:nvSpPr>
        <p:spPr/>
        <p:txBody>
          <a:bodyPr/>
          <a:lstStyle/>
          <a:p>
            <a:fld id="{8C08F672-13E3-4BCD-A65F-F9D66C29D58F}" type="slidenum">
              <a:rPr lang="nl-NL" smtClean="0"/>
              <a:t>14</a:t>
            </a:fld>
            <a:endParaRPr lang="nl-NL" dirty="0"/>
          </a:p>
        </p:txBody>
      </p:sp>
    </p:spTree>
    <p:extLst>
      <p:ext uri="{BB962C8B-B14F-4D97-AF65-F5344CB8AC3E}">
        <p14:creationId xmlns:p14="http://schemas.microsoft.com/office/powerpoint/2010/main" val="269211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Auch bei gesunden Probanden</a:t>
            </a:r>
            <a:r>
              <a:rPr lang="de-CH" baseline="0" dirty="0"/>
              <a:t> mit asymptomatischer Schulter, kann gegebenenfalls eine </a:t>
            </a:r>
            <a:r>
              <a:rPr lang="de-CH" baseline="0" dirty="0" err="1"/>
              <a:t>Scapuladyskinesie</a:t>
            </a:r>
            <a:r>
              <a:rPr lang="de-CH" baseline="0" dirty="0"/>
              <a:t> beobachtet werden. Daher ist der nächste Untersuchungsschritt entscheidend. Wir stellen die Frage, ob die </a:t>
            </a:r>
            <a:r>
              <a:rPr lang="de-CH" baseline="0" dirty="0" err="1"/>
              <a:t>Dyskenesie</a:t>
            </a:r>
            <a:r>
              <a:rPr lang="de-CH" baseline="0" dirty="0"/>
              <a:t> im Zusammenhang steht mit den aktuellen Beschwerden des Patienten.</a:t>
            </a:r>
          </a:p>
          <a:p>
            <a:r>
              <a:rPr lang="de-CH" baseline="0" dirty="0"/>
              <a:t>Dazu eignen sich die korrektiven Manöver wie der </a:t>
            </a:r>
            <a:r>
              <a:rPr lang="de-CH" baseline="0" dirty="0" err="1"/>
              <a:t>Scapula</a:t>
            </a:r>
            <a:r>
              <a:rPr lang="de-CH" baseline="0" dirty="0"/>
              <a:t> Assistance Test und der </a:t>
            </a:r>
            <a:r>
              <a:rPr lang="de-CH" baseline="0" dirty="0" err="1"/>
              <a:t>Scapula</a:t>
            </a:r>
            <a:r>
              <a:rPr lang="de-CH" baseline="0" dirty="0"/>
              <a:t> </a:t>
            </a:r>
            <a:r>
              <a:rPr lang="de-CH" baseline="0" dirty="0" err="1"/>
              <a:t>Retraction</a:t>
            </a:r>
            <a:r>
              <a:rPr lang="de-CH" baseline="0" dirty="0"/>
              <a:t> Test. Beim Assistance Test führt der Untersucher die </a:t>
            </a:r>
            <a:r>
              <a:rPr lang="de-CH" baseline="0" dirty="0" err="1"/>
              <a:t>Scapula</a:t>
            </a:r>
            <a:r>
              <a:rPr lang="de-CH" baseline="0" dirty="0"/>
              <a:t> des Patienten während der Elevation in die Aufwärtsrotation und den </a:t>
            </a:r>
            <a:r>
              <a:rPr lang="de-CH" baseline="0" dirty="0" err="1"/>
              <a:t>posterior</a:t>
            </a:r>
            <a:r>
              <a:rPr lang="de-CH" baseline="0" dirty="0"/>
              <a:t> </a:t>
            </a:r>
            <a:r>
              <a:rPr lang="de-CH" baseline="0" dirty="0" err="1"/>
              <a:t>Tilt</a:t>
            </a:r>
            <a:r>
              <a:rPr lang="de-CH" baseline="0" dirty="0"/>
              <a:t>. Der SAT ist positiv bei einer Schmerzreduktion um mindestens 2 Punkte auf der Visual Analog </a:t>
            </a:r>
            <a:r>
              <a:rPr lang="de-CH" baseline="0" dirty="0" err="1"/>
              <a:t>Scale</a:t>
            </a:r>
            <a:r>
              <a:rPr lang="de-CH" baseline="0" dirty="0"/>
              <a:t> oder bei deutlich verbessertem Bewegungsausmass.</a:t>
            </a:r>
          </a:p>
          <a:p>
            <a:r>
              <a:rPr lang="de-CH" baseline="0" dirty="0"/>
              <a:t>Beim </a:t>
            </a:r>
            <a:r>
              <a:rPr lang="de-CH" baseline="0" dirty="0" err="1"/>
              <a:t>Retraction</a:t>
            </a:r>
            <a:r>
              <a:rPr lang="de-CH" baseline="0" dirty="0"/>
              <a:t> Test stabilisiert der Untersucher die </a:t>
            </a:r>
            <a:r>
              <a:rPr lang="de-CH" baseline="0" dirty="0" err="1"/>
              <a:t>Scapula</a:t>
            </a:r>
            <a:r>
              <a:rPr lang="de-CH" baseline="0" dirty="0"/>
              <a:t> des Patienten auf dem Thorax während mit der anderen Hand ein </a:t>
            </a:r>
            <a:r>
              <a:rPr lang="de-CH" baseline="0" dirty="0" err="1"/>
              <a:t>Jobe</a:t>
            </a:r>
            <a:r>
              <a:rPr lang="de-CH" baseline="0" dirty="0"/>
              <a:t> Test durchgeführt wird. Hier spricht man von einem positiven Test bei einer Schmerzreduktion um mindestens 2 Punkte auf der Visual Analog </a:t>
            </a:r>
            <a:r>
              <a:rPr lang="de-CH" baseline="0" dirty="0" err="1"/>
              <a:t>Scale</a:t>
            </a:r>
            <a:r>
              <a:rPr lang="de-CH" baseline="0" dirty="0"/>
              <a:t> oder bei einer deutlichen Kraftzunahme.</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15</a:t>
            </a:fld>
            <a:endParaRPr lang="nl-NL" dirty="0"/>
          </a:p>
        </p:txBody>
      </p:sp>
    </p:spTree>
    <p:extLst>
      <p:ext uri="{BB962C8B-B14F-4D97-AF65-F5344CB8AC3E}">
        <p14:creationId xmlns:p14="http://schemas.microsoft.com/office/powerpoint/2010/main" val="413800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DE908-42AE-0BA0-907E-144DF20BAAF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C64F8D-E066-A9D6-F449-7928C183E0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6F51AB-6A66-EB40-E6B5-E61F3448267E}"/>
              </a:ext>
            </a:extLst>
          </p:cNvPr>
          <p:cNvSpPr>
            <a:spLocks noGrp="1"/>
          </p:cNvSpPr>
          <p:nvPr>
            <p:ph type="body" idx="1"/>
          </p:nvPr>
        </p:nvSpPr>
        <p:spPr/>
        <p:txBody>
          <a:bodyPr/>
          <a:lstStyle/>
          <a:p>
            <a:r>
              <a:rPr lang="de-CH" dirty="0"/>
              <a:t>Auf die Untersuchung der</a:t>
            </a:r>
            <a:r>
              <a:rPr lang="de-CH" baseline="0" dirty="0"/>
              <a:t> Scapula folgt anhand des Berner Schulteralgorithmus die Spezifische Testung. Hier ist nun die Reihenfolge frei und abhängig von der bis dahin aufgestellten Hypothese. </a:t>
            </a:r>
            <a:endParaRPr lang="de-CH" dirty="0"/>
          </a:p>
        </p:txBody>
      </p:sp>
      <p:sp>
        <p:nvSpPr>
          <p:cNvPr id="4" name="Foliennummernplatzhalter 3">
            <a:extLst>
              <a:ext uri="{FF2B5EF4-FFF2-40B4-BE49-F238E27FC236}">
                <a16:creationId xmlns:a16="http://schemas.microsoft.com/office/drawing/2014/main" id="{0738E334-56E2-3C71-A246-823B30463E45}"/>
              </a:ext>
            </a:extLst>
          </p:cNvPr>
          <p:cNvSpPr>
            <a:spLocks noGrp="1"/>
          </p:cNvSpPr>
          <p:nvPr>
            <p:ph type="sldNum" sz="quarter" idx="10"/>
          </p:nvPr>
        </p:nvSpPr>
        <p:spPr/>
        <p:txBody>
          <a:bodyPr/>
          <a:lstStyle/>
          <a:p>
            <a:fld id="{8C08F672-13E3-4BCD-A65F-F9D66C29D58F}" type="slidenum">
              <a:rPr lang="nl-NL" smtClean="0"/>
              <a:t>16</a:t>
            </a:fld>
            <a:endParaRPr lang="nl-NL" dirty="0"/>
          </a:p>
        </p:txBody>
      </p:sp>
    </p:spTree>
    <p:extLst>
      <p:ext uri="{BB962C8B-B14F-4D97-AF65-F5344CB8AC3E}">
        <p14:creationId xmlns:p14="http://schemas.microsoft.com/office/powerpoint/2010/main" val="335596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Für die Beurteilung</a:t>
            </a:r>
            <a:r>
              <a:rPr lang="de-CH" baseline="0" dirty="0"/>
              <a:t> des AC-Gelenks eignet sich die Palpation des Gelenks.</a:t>
            </a:r>
          </a:p>
          <a:p>
            <a:r>
              <a:rPr lang="de-CH" baseline="0" dirty="0"/>
              <a:t>Ausserdem ist bei einem symptomatischen Gelenk die Kompression, im Sinne eines Body Cross Tests schmerzhaft.</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17</a:t>
            </a:fld>
            <a:endParaRPr lang="nl-NL" dirty="0"/>
          </a:p>
        </p:txBody>
      </p:sp>
    </p:spTree>
    <p:extLst>
      <p:ext uri="{BB962C8B-B14F-4D97-AF65-F5344CB8AC3E}">
        <p14:creationId xmlns:p14="http://schemas.microsoft.com/office/powerpoint/2010/main" val="352547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 Beschwerden im </a:t>
            </a:r>
            <a:r>
              <a:rPr lang="de-CH" dirty="0" err="1"/>
              <a:t>Subacromialraum</a:t>
            </a:r>
            <a:r>
              <a:rPr lang="de-CH" dirty="0"/>
              <a:t> treten typischerweise </a:t>
            </a:r>
            <a:r>
              <a:rPr lang="de-CH" dirty="0" err="1"/>
              <a:t>Impingementschmerzen</a:t>
            </a:r>
            <a:r>
              <a:rPr lang="de-CH" baseline="0" dirty="0"/>
              <a:t> auf während der Bewegung in die Elevation oder Abduktion. Diese Schmerzen betreffen oft nicht den ganzen Bewegungsweg, es zeigt sich ein </a:t>
            </a:r>
            <a:r>
              <a:rPr lang="de-CH" baseline="0" dirty="0" err="1"/>
              <a:t>Painful</a:t>
            </a:r>
            <a:r>
              <a:rPr lang="de-CH" baseline="0" dirty="0"/>
              <a:t> </a:t>
            </a:r>
            <a:r>
              <a:rPr lang="de-CH" baseline="0" dirty="0" err="1"/>
              <a:t>Arc</a:t>
            </a:r>
            <a:r>
              <a:rPr lang="de-CH" baseline="0" dirty="0"/>
              <a:t> mit Schmerzen zwischen 60° - 120° Grad.</a:t>
            </a:r>
          </a:p>
          <a:p>
            <a:r>
              <a:rPr lang="de-CH" baseline="0" dirty="0"/>
              <a:t>Zur weitern Beurteilung des </a:t>
            </a:r>
            <a:r>
              <a:rPr lang="de-CH" baseline="0" dirty="0" err="1"/>
              <a:t>Subacromialraumes</a:t>
            </a:r>
            <a:r>
              <a:rPr lang="de-CH" baseline="0" dirty="0"/>
              <a:t> wird der Test nach Neer durchgeführt: </a:t>
            </a:r>
            <a:r>
              <a:rPr lang="de-CH" sz="1200" b="0" i="0" kern="1200" dirty="0">
                <a:solidFill>
                  <a:schemeClr val="tx1"/>
                </a:solidFill>
                <a:effectLst/>
                <a:latin typeface="+mn-lt"/>
                <a:ea typeface="+mn-ea"/>
                <a:cs typeface="+mn-cs"/>
              </a:rPr>
              <a:t>Dabei fixiert der Untersucher das Schulterblatt und hebt den Arm des Patienten passiv, mit leicht einwärts gedrehter Schulter. Wenn dabei Schmerzen auftreten, ist der Test positiv. </a:t>
            </a:r>
          </a:p>
          <a:p>
            <a:r>
              <a:rPr lang="de-CH" sz="1200" b="0" i="0" kern="1200" dirty="0">
                <a:solidFill>
                  <a:schemeClr val="tx1"/>
                </a:solidFill>
                <a:effectLst/>
                <a:latin typeface="+mn-lt"/>
                <a:ea typeface="+mn-ea"/>
                <a:cs typeface="+mn-cs"/>
              </a:rPr>
              <a:t>Beim Hawkins-Test wird der Arm auf 90° angehoben, der Ellenbogen ebenfalls um 90° gebeugt und dann passiv </a:t>
            </a:r>
            <a:r>
              <a:rPr lang="de-CH" sz="1200" b="1" i="0" kern="1200" dirty="0">
                <a:solidFill>
                  <a:schemeClr val="tx1"/>
                </a:solidFill>
                <a:effectLst/>
                <a:latin typeface="+mn-lt"/>
                <a:ea typeface="+mn-ea"/>
                <a:cs typeface="+mn-cs"/>
              </a:rPr>
              <a:t>nach innen rotiert</a:t>
            </a:r>
            <a:r>
              <a:rPr lang="de-CH" sz="1200" b="0" i="0" kern="1200" dirty="0">
                <a:solidFill>
                  <a:schemeClr val="tx1"/>
                </a:solidFill>
                <a:effectLst/>
                <a:latin typeface="+mn-lt"/>
                <a:ea typeface="+mn-ea"/>
                <a:cs typeface="+mn-cs"/>
              </a:rPr>
              <a:t>, um Schmerz zu provozieren.</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18</a:t>
            </a:fld>
            <a:endParaRPr lang="nl-NL" dirty="0"/>
          </a:p>
        </p:txBody>
      </p:sp>
    </p:spTree>
    <p:extLst>
      <p:ext uri="{BB962C8B-B14F-4D97-AF65-F5344CB8AC3E}">
        <p14:creationId xmlns:p14="http://schemas.microsoft.com/office/powerpoint/2010/main" val="272965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B939-566F-3CF7-F666-8D16DDC5BE3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17B27D-2FAA-A00F-0B58-C9064A2AF1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DD5396-5B0A-74E6-247E-99D415B794DD}"/>
              </a:ext>
            </a:extLst>
          </p:cNvPr>
          <p:cNvSpPr>
            <a:spLocks noGrp="1"/>
          </p:cNvSpPr>
          <p:nvPr>
            <p:ph type="body" idx="1"/>
          </p:nvPr>
        </p:nvSpPr>
        <p:spPr/>
        <p:txBody>
          <a:bodyPr/>
          <a:lstStyle/>
          <a:p>
            <a:r>
              <a:rPr lang="de-CH" dirty="0"/>
              <a:t>Bei der Untersuchung der RM</a:t>
            </a:r>
            <a:r>
              <a:rPr lang="de-CH" baseline="0" dirty="0"/>
              <a:t> differenzieren wir zwischen den möglichen betroffenen Sehnen: Dem Subscapularis, dem Supraspinatus und dem Infraspinatus</a:t>
            </a:r>
            <a:endParaRPr lang="de-CH" dirty="0"/>
          </a:p>
        </p:txBody>
      </p:sp>
      <p:sp>
        <p:nvSpPr>
          <p:cNvPr id="4" name="Foliennummernplatzhalter 3">
            <a:extLst>
              <a:ext uri="{FF2B5EF4-FFF2-40B4-BE49-F238E27FC236}">
                <a16:creationId xmlns:a16="http://schemas.microsoft.com/office/drawing/2014/main" id="{97BCFBA0-D87A-653F-32A4-78397E8D1ACC}"/>
              </a:ext>
            </a:extLst>
          </p:cNvPr>
          <p:cNvSpPr>
            <a:spLocks noGrp="1"/>
          </p:cNvSpPr>
          <p:nvPr>
            <p:ph type="sldNum" sz="quarter" idx="10"/>
          </p:nvPr>
        </p:nvSpPr>
        <p:spPr/>
        <p:txBody>
          <a:bodyPr/>
          <a:lstStyle/>
          <a:p>
            <a:fld id="{8C08F672-13E3-4BCD-A65F-F9D66C29D58F}" type="slidenum">
              <a:rPr lang="nl-NL" smtClean="0"/>
              <a:t>19</a:t>
            </a:fld>
            <a:endParaRPr lang="nl-NL" dirty="0"/>
          </a:p>
        </p:txBody>
      </p:sp>
    </p:spTree>
    <p:extLst>
      <p:ext uri="{BB962C8B-B14F-4D97-AF65-F5344CB8AC3E}">
        <p14:creationId xmlns:p14="http://schemas.microsoft.com/office/powerpoint/2010/main" val="1879257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Ich werde etwas über die Anamnese erzählen,</a:t>
            </a:r>
            <a:r>
              <a:rPr lang="de-CH" baseline="0" dirty="0"/>
              <a:t> den Berner Schulteralgorithmus vorstellen und ihnen die dazugehörigen Testungen präsentieren – von der Beweglichkeit über die </a:t>
            </a:r>
            <a:r>
              <a:rPr lang="de-CH" baseline="0" dirty="0" err="1"/>
              <a:t>Scapulauntersuchung</a:t>
            </a:r>
            <a:r>
              <a:rPr lang="de-CH" baseline="0" dirty="0"/>
              <a:t>, bis hin zu den Funktionstest und spezifischen Testungen.</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a:t>
            </a:fld>
            <a:endParaRPr lang="nl-NL" dirty="0"/>
          </a:p>
        </p:txBody>
      </p:sp>
    </p:spTree>
    <p:extLst>
      <p:ext uri="{BB962C8B-B14F-4D97-AF65-F5344CB8AC3E}">
        <p14:creationId xmlns:p14="http://schemas.microsoft.com/office/powerpoint/2010/main" val="62909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 einer </a:t>
            </a:r>
            <a:r>
              <a:rPr lang="de-CH" dirty="0" err="1"/>
              <a:t>Subscapularis</a:t>
            </a:r>
            <a:r>
              <a:rPr lang="de-CH" dirty="0"/>
              <a:t> – Verletzung kann eine deutlich vermehrte AR</a:t>
            </a:r>
            <a:r>
              <a:rPr lang="de-CH" baseline="0" dirty="0"/>
              <a:t> im Vergleich zur Gegenseite auftreten.</a:t>
            </a:r>
          </a:p>
          <a:p>
            <a:r>
              <a:rPr lang="de-CH" baseline="0" dirty="0"/>
              <a:t>Für die differenzierte Beurteilung wird eine </a:t>
            </a:r>
            <a:r>
              <a:rPr lang="de-CH" baseline="0" dirty="0" err="1"/>
              <a:t>Belly</a:t>
            </a:r>
            <a:r>
              <a:rPr lang="de-CH" baseline="0" dirty="0"/>
              <a:t>-Press Test durchgeführt. </a:t>
            </a:r>
            <a:r>
              <a:rPr lang="de-CH" dirty="0"/>
              <a:t>Der </a:t>
            </a:r>
            <a:r>
              <a:rPr lang="de-CH" dirty="0" err="1"/>
              <a:t>Belly</a:t>
            </a:r>
            <a:r>
              <a:rPr lang="de-CH" dirty="0"/>
              <a:t>-Press-Test wird durchgeführt, indem der Patient den 90 Grad gebeugten Arm mit der Handfläche auf den Bauch legt und versucht, mit der Hand gegenzudrücken</a:t>
            </a:r>
            <a:r>
              <a:rPr lang="de-CH" sz="1200" b="0" i="0" kern="1200" dirty="0">
                <a:solidFill>
                  <a:schemeClr val="tx1"/>
                </a:solidFill>
                <a:effectLst/>
                <a:latin typeface="+mn-lt"/>
                <a:ea typeface="+mn-ea"/>
                <a:cs typeface="+mn-cs"/>
              </a:rPr>
              <a:t>. Ein positiver Test zeigt sich, wenn der Patient dazu gezwungen ist, das Handgelenk zu beugen,</a:t>
            </a:r>
            <a:r>
              <a:rPr lang="de-CH" sz="1200" b="0" i="0" kern="1200" baseline="0" dirty="0">
                <a:solidFill>
                  <a:schemeClr val="tx1"/>
                </a:solidFill>
                <a:effectLst/>
                <a:latin typeface="+mn-lt"/>
                <a:ea typeface="+mn-ea"/>
                <a:cs typeface="+mn-cs"/>
              </a:rPr>
              <a:t> </a:t>
            </a:r>
            <a:r>
              <a:rPr lang="de-CH" sz="1200" b="0" i="0" kern="1200" dirty="0">
                <a:solidFill>
                  <a:schemeClr val="tx1"/>
                </a:solidFill>
                <a:effectLst/>
                <a:latin typeface="+mn-lt"/>
                <a:ea typeface="+mn-ea"/>
                <a:cs typeface="+mn-cs"/>
              </a:rPr>
              <a:t>den Arm nach hinten zu bewegen oder den Ellenbogen gegen den Körper zu ziehen, um den Druck aufrechtzuerhalten.</a:t>
            </a:r>
          </a:p>
          <a:p>
            <a:endParaRPr lang="de-CH" sz="1200" b="0" i="0" kern="1200" dirty="0">
              <a:solidFill>
                <a:schemeClr val="tx1"/>
              </a:solidFill>
              <a:effectLst/>
              <a:latin typeface="+mn-lt"/>
              <a:ea typeface="+mn-ea"/>
              <a:cs typeface="+mn-cs"/>
            </a:endParaRPr>
          </a:p>
          <a:p>
            <a:r>
              <a:rPr lang="de-CH" sz="1200" b="0" i="0" kern="1200" dirty="0">
                <a:solidFill>
                  <a:schemeClr val="tx1"/>
                </a:solidFill>
                <a:effectLst/>
                <a:latin typeface="+mn-lt"/>
                <a:ea typeface="+mn-ea"/>
                <a:cs typeface="+mn-cs"/>
              </a:rPr>
              <a:t>Für den Lift off Test wird der Patient</a:t>
            </a:r>
            <a:r>
              <a:rPr lang="de-CH" sz="1200" b="0" i="0" kern="1200" baseline="0" dirty="0">
                <a:solidFill>
                  <a:schemeClr val="tx1"/>
                </a:solidFill>
                <a:effectLst/>
                <a:latin typeface="+mn-lt"/>
                <a:ea typeface="+mn-ea"/>
                <a:cs typeface="+mn-cs"/>
              </a:rPr>
              <a:t> </a:t>
            </a:r>
            <a:r>
              <a:rPr lang="de-CH" sz="1200" b="0" i="0" kern="1200" dirty="0">
                <a:solidFill>
                  <a:schemeClr val="tx1"/>
                </a:solidFill>
                <a:effectLst/>
                <a:latin typeface="+mn-lt"/>
                <a:ea typeface="+mn-ea"/>
                <a:cs typeface="+mn-cs"/>
              </a:rPr>
              <a:t>gebeten, </a:t>
            </a:r>
            <a:r>
              <a:rPr lang="de-CH" sz="1200" b="1" i="0" kern="1200" dirty="0">
                <a:solidFill>
                  <a:schemeClr val="tx1"/>
                </a:solidFill>
                <a:effectLst/>
                <a:latin typeface="+mn-lt"/>
                <a:ea typeface="+mn-ea"/>
                <a:cs typeface="+mn-cs"/>
              </a:rPr>
              <a:t>im Stehen seine Arme im Schürzengriff nach hinten zu führen</a:t>
            </a:r>
            <a:r>
              <a:rPr lang="de-CH" sz="1200" b="0" i="0" kern="1200" dirty="0">
                <a:solidFill>
                  <a:schemeClr val="tx1"/>
                </a:solidFill>
                <a:effectLst/>
                <a:latin typeface="+mn-lt"/>
                <a:ea typeface="+mn-ea"/>
                <a:cs typeface="+mn-cs"/>
              </a:rPr>
              <a:t> und die Handrücken der geöffneten Hände auf den unteren Rücken zu legen. </a:t>
            </a:r>
            <a:r>
              <a:rPr lang="de-CH" dirty="0"/>
              <a:t>Er soll dann die Hand gegen den Widerstand des Untersuchers vom Rücken abheben</a:t>
            </a:r>
            <a:r>
              <a:rPr lang="de-CH" sz="1200" b="0" i="0" kern="1200" dirty="0">
                <a:solidFill>
                  <a:schemeClr val="tx1"/>
                </a:solidFill>
                <a:effectLst/>
                <a:latin typeface="+mn-lt"/>
                <a:ea typeface="+mn-ea"/>
                <a:cs typeface="+mn-cs"/>
              </a:rPr>
              <a:t>. Schmerzen oder Unfähigkeit, die Bewegung auszuführen, deuten auf eine Schädigung des </a:t>
            </a:r>
            <a:r>
              <a:rPr lang="de-CH" sz="1200" b="0" i="0" kern="1200" dirty="0" err="1">
                <a:solidFill>
                  <a:schemeClr val="tx1"/>
                </a:solidFill>
                <a:effectLst/>
                <a:latin typeface="+mn-lt"/>
                <a:ea typeface="+mn-ea"/>
                <a:cs typeface="+mn-cs"/>
              </a:rPr>
              <a:t>Subscapularis</a:t>
            </a:r>
            <a:r>
              <a:rPr lang="de-CH" sz="1200" b="0" i="0" kern="1200" dirty="0">
                <a:solidFill>
                  <a:schemeClr val="tx1"/>
                </a:solidFill>
                <a:effectLst/>
                <a:latin typeface="+mn-lt"/>
                <a:ea typeface="+mn-ea"/>
                <a:cs typeface="+mn-cs"/>
              </a:rPr>
              <a:t> hin. </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20</a:t>
            </a:fld>
            <a:endParaRPr lang="nl-NL" dirty="0"/>
          </a:p>
        </p:txBody>
      </p:sp>
    </p:spTree>
    <p:extLst>
      <p:ext uri="{BB962C8B-B14F-4D97-AF65-F5344CB8AC3E}">
        <p14:creationId xmlns:p14="http://schemas.microsoft.com/office/powerpoint/2010/main" val="664149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Zur Beurteilung des </a:t>
            </a:r>
            <a:r>
              <a:rPr lang="de-CH" dirty="0" err="1"/>
              <a:t>Supraspinatus</a:t>
            </a:r>
            <a:r>
              <a:rPr lang="de-CH" dirty="0"/>
              <a:t> kann ein</a:t>
            </a:r>
            <a:r>
              <a:rPr lang="de-CH" baseline="0" dirty="0"/>
              <a:t> </a:t>
            </a:r>
            <a:r>
              <a:rPr lang="de-CH" baseline="0" dirty="0" err="1"/>
              <a:t>Jobe</a:t>
            </a:r>
            <a:r>
              <a:rPr lang="de-CH" baseline="0" dirty="0"/>
              <a:t> Test durchgeführt werden. Die Beurteilung ist allerdings nur möglich, wenn der Patient keine Schmerzen angibt. Das Auftreten von Schmerzen in dieser Position ist unspezifisch und tritt bei jeder </a:t>
            </a:r>
            <a:r>
              <a:rPr lang="de-CH" baseline="0" dirty="0" err="1"/>
              <a:t>Impingementproblematik</a:t>
            </a:r>
            <a:r>
              <a:rPr lang="de-CH" baseline="0" dirty="0"/>
              <a:t> auf.</a:t>
            </a:r>
          </a:p>
          <a:p>
            <a:r>
              <a:rPr lang="de-CH" dirty="0"/>
              <a:t>Die Durchführung des </a:t>
            </a:r>
            <a:r>
              <a:rPr lang="de-CH" b="1" dirty="0">
                <a:effectLst/>
              </a:rPr>
              <a:t>Whipple-Tests</a:t>
            </a:r>
            <a:r>
              <a:rPr lang="de-CH" b="1" baseline="0" dirty="0">
                <a:effectLst/>
              </a:rPr>
              <a:t> </a:t>
            </a:r>
            <a:r>
              <a:rPr lang="de-CH" dirty="0"/>
              <a:t>beinhaltet, dass der Patient den Arm nach vorne hebt und die Hand zur gegenüberliegenden Schulter ausrichtet, während der Untersucher einen abwärts gerichteten Widerstand ausübt</a:t>
            </a:r>
            <a:r>
              <a:rPr lang="de-CH" sz="1200" b="0" i="0" kern="1200" dirty="0">
                <a:solidFill>
                  <a:schemeClr val="tx1"/>
                </a:solidFill>
                <a:effectLst/>
                <a:latin typeface="+mn-lt"/>
                <a:ea typeface="+mn-ea"/>
                <a:cs typeface="+mn-cs"/>
              </a:rPr>
              <a:t>. Schmerz oder Schwäche bei dieser Bewegung sind ein positives Zeichen für eine</a:t>
            </a:r>
            <a:r>
              <a:rPr lang="de-CH" sz="1200" b="0" i="0" kern="1200" baseline="0" dirty="0">
                <a:solidFill>
                  <a:schemeClr val="tx1"/>
                </a:solidFill>
                <a:effectLst/>
                <a:latin typeface="+mn-lt"/>
                <a:ea typeface="+mn-ea"/>
                <a:cs typeface="+mn-cs"/>
              </a:rPr>
              <a:t> Verletzung des </a:t>
            </a:r>
            <a:r>
              <a:rPr lang="de-CH" sz="1200" b="0" i="0" kern="1200" baseline="0" dirty="0" err="1">
                <a:solidFill>
                  <a:schemeClr val="tx1"/>
                </a:solidFill>
                <a:effectLst/>
                <a:latin typeface="+mn-lt"/>
                <a:ea typeface="+mn-ea"/>
                <a:cs typeface="+mn-cs"/>
              </a:rPr>
              <a:t>Supraspinatus</a:t>
            </a:r>
            <a:r>
              <a:rPr lang="de-CH" sz="1200" b="0" i="0" kern="1200" dirty="0">
                <a:solidFill>
                  <a:schemeClr val="tx1"/>
                </a:solidFill>
                <a:effectLst/>
                <a:latin typeface="+mn-lt"/>
                <a:ea typeface="+mn-ea"/>
                <a:cs typeface="+mn-cs"/>
              </a:rPr>
              <a:t>. </a:t>
            </a:r>
          </a:p>
          <a:p>
            <a:r>
              <a:rPr lang="de-CH" sz="1200" b="0" i="0" kern="1200" dirty="0">
                <a:solidFill>
                  <a:schemeClr val="tx1"/>
                </a:solidFill>
                <a:effectLst/>
                <a:latin typeface="+mn-lt"/>
                <a:ea typeface="+mn-ea"/>
                <a:cs typeface="+mn-cs"/>
              </a:rPr>
              <a:t>Die Funktionsfähigkeit der Sehne kann mit</a:t>
            </a:r>
            <a:r>
              <a:rPr lang="de-CH" sz="1200" b="0" i="0" kern="1200" baseline="0" dirty="0">
                <a:solidFill>
                  <a:schemeClr val="tx1"/>
                </a:solidFill>
                <a:effectLst/>
                <a:latin typeface="+mn-lt"/>
                <a:ea typeface="+mn-ea"/>
                <a:cs typeface="+mn-cs"/>
              </a:rPr>
              <a:t> dem AR-Lag getestet werden. D</a:t>
            </a:r>
            <a:r>
              <a:rPr lang="de-CH" dirty="0"/>
              <a:t>er Untersucher bringt den Arm des Patienten passiv in eine Position maximaler Außenrotation, während der Ellbogen 90° gebeugt ist</a:t>
            </a:r>
            <a:r>
              <a:rPr lang="de-CH" sz="1200" b="0" i="0" kern="1200" dirty="0">
                <a:solidFill>
                  <a:schemeClr val="tx1"/>
                </a:solidFill>
                <a:effectLst/>
                <a:latin typeface="+mn-lt"/>
                <a:ea typeface="+mn-ea"/>
                <a:cs typeface="+mn-cs"/>
              </a:rPr>
              <a:t>. Anschließend wird der Patient aufgefordert, diese Position aktiv zu halten. Kann der Patient die Position nicht halten und „fällt“ der Arm zurück, gilt der Test als positiv und deutet auf eine Verletzung hin.</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21</a:t>
            </a:fld>
            <a:endParaRPr lang="nl-NL" dirty="0"/>
          </a:p>
        </p:txBody>
      </p:sp>
    </p:spTree>
    <p:extLst>
      <p:ext uri="{BB962C8B-B14F-4D97-AF65-F5344CB8AC3E}">
        <p14:creationId xmlns:p14="http://schemas.microsoft.com/office/powerpoint/2010/main" val="227913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Ist der </a:t>
            </a:r>
            <a:r>
              <a:rPr lang="de-CH" dirty="0" err="1"/>
              <a:t>Infraspinatus</a:t>
            </a:r>
            <a:r>
              <a:rPr lang="de-CH" dirty="0"/>
              <a:t> betroffen, zeigt sich eine deutlich verminderte Kraft in die AR,</a:t>
            </a:r>
            <a:r>
              <a:rPr lang="de-CH" baseline="0" dirty="0"/>
              <a:t> ausserdem beträgt das AR-Lag mehr als 15 Grad.</a:t>
            </a:r>
          </a:p>
          <a:p>
            <a:r>
              <a:rPr lang="de-CH" dirty="0"/>
              <a:t>Der Patte-Test wird durchgeführt, indem der Patient den Arm 90° in die Schulterebene abduziert und den Ellenbogen auf 90° beugt. Anschließend soll der Patient den Arm aktiv gegen den Widerstand des Untersuchers nach außen rotieren</a:t>
            </a:r>
            <a:r>
              <a:rPr lang="de-CH" sz="1200" b="0" i="0" kern="1200" dirty="0">
                <a:solidFill>
                  <a:schemeClr val="tx1"/>
                </a:solidFill>
                <a:effectLst/>
                <a:latin typeface="+mn-lt"/>
                <a:ea typeface="+mn-ea"/>
                <a:cs typeface="+mn-cs"/>
              </a:rPr>
              <a:t>. Schmerzen oder eine Schwäche in dieser Position weisen auf eine Läsion </a:t>
            </a:r>
            <a:r>
              <a:rPr lang="de-CH" sz="1200" b="0" i="0" kern="1200" dirty="0" err="1">
                <a:solidFill>
                  <a:schemeClr val="tx1"/>
                </a:solidFill>
                <a:effectLst/>
                <a:latin typeface="+mn-lt"/>
                <a:ea typeface="+mn-ea"/>
                <a:cs typeface="+mn-cs"/>
              </a:rPr>
              <a:t>infraspinatus</a:t>
            </a:r>
            <a:r>
              <a:rPr lang="de-CH" sz="1200" b="0" i="0" kern="1200" dirty="0">
                <a:solidFill>
                  <a:schemeClr val="tx1"/>
                </a:solidFill>
                <a:effectLst/>
                <a:latin typeface="+mn-lt"/>
                <a:ea typeface="+mn-ea"/>
                <a:cs typeface="+mn-cs"/>
              </a:rPr>
              <a:t> hin. </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22</a:t>
            </a:fld>
            <a:endParaRPr lang="nl-NL" dirty="0"/>
          </a:p>
        </p:txBody>
      </p:sp>
    </p:spTree>
    <p:extLst>
      <p:ext uri="{BB962C8B-B14F-4D97-AF65-F5344CB8AC3E}">
        <p14:creationId xmlns:p14="http://schemas.microsoft.com/office/powerpoint/2010/main" val="3115723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119B-D4C0-FAC9-7535-A005D54A16D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ACA5C9-9172-631B-562C-3F00512BC58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16A9AF-F069-E503-EFB5-9A14FDD7BEE8}"/>
              </a:ext>
            </a:extLst>
          </p:cNvPr>
          <p:cNvSpPr>
            <a:spLocks noGrp="1"/>
          </p:cNvSpPr>
          <p:nvPr>
            <p:ph type="body" idx="1"/>
          </p:nvPr>
        </p:nvSpPr>
        <p:spPr/>
        <p:txBody>
          <a:bodyPr/>
          <a:lstStyle/>
          <a:p>
            <a:r>
              <a:rPr lang="de-CH" dirty="0"/>
              <a:t>Eine weitere Sehen, die bei</a:t>
            </a:r>
            <a:r>
              <a:rPr lang="de-CH" baseline="0" dirty="0"/>
              <a:t> Schulterprobleme oft beteiligt ist, ist die lange </a:t>
            </a:r>
            <a:r>
              <a:rPr lang="de-CH" baseline="0" dirty="0" err="1"/>
              <a:t>Bicepssehne</a:t>
            </a:r>
            <a:r>
              <a:rPr lang="de-CH" baseline="0" dirty="0"/>
              <a:t>. </a:t>
            </a:r>
            <a:endParaRPr lang="de-CH" dirty="0"/>
          </a:p>
        </p:txBody>
      </p:sp>
      <p:sp>
        <p:nvSpPr>
          <p:cNvPr id="4" name="Foliennummernplatzhalter 3">
            <a:extLst>
              <a:ext uri="{FF2B5EF4-FFF2-40B4-BE49-F238E27FC236}">
                <a16:creationId xmlns:a16="http://schemas.microsoft.com/office/drawing/2014/main" id="{6FB44C96-9E6B-7551-A10A-01FFD2589C57}"/>
              </a:ext>
            </a:extLst>
          </p:cNvPr>
          <p:cNvSpPr>
            <a:spLocks noGrp="1"/>
          </p:cNvSpPr>
          <p:nvPr>
            <p:ph type="sldNum" sz="quarter" idx="10"/>
          </p:nvPr>
        </p:nvSpPr>
        <p:spPr/>
        <p:txBody>
          <a:bodyPr/>
          <a:lstStyle/>
          <a:p>
            <a:fld id="{8C08F672-13E3-4BCD-A65F-F9D66C29D58F}" type="slidenum">
              <a:rPr lang="nl-NL" smtClean="0"/>
              <a:t>23</a:t>
            </a:fld>
            <a:endParaRPr lang="nl-NL" dirty="0"/>
          </a:p>
        </p:txBody>
      </p:sp>
    </p:spTree>
    <p:extLst>
      <p:ext uri="{BB962C8B-B14F-4D97-AF65-F5344CB8AC3E}">
        <p14:creationId xmlns:p14="http://schemas.microsoft.com/office/powerpoint/2010/main" val="252719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Für die Untersuchung der langen </a:t>
            </a:r>
            <a:r>
              <a:rPr lang="de-CH" dirty="0" err="1"/>
              <a:t>Bicepssehne</a:t>
            </a:r>
            <a:r>
              <a:rPr lang="de-CH" dirty="0"/>
              <a:t> empfiehlt</a:t>
            </a:r>
            <a:r>
              <a:rPr lang="de-CH" baseline="0" dirty="0"/>
              <a:t> sich initial die Palpation im </a:t>
            </a:r>
            <a:r>
              <a:rPr lang="de-CH" baseline="0" dirty="0" err="1"/>
              <a:t>Sulcus</a:t>
            </a:r>
            <a:r>
              <a:rPr lang="de-CH" baseline="0" dirty="0"/>
              <a:t> </a:t>
            </a:r>
            <a:r>
              <a:rPr lang="de-CH" baseline="0" dirty="0" err="1"/>
              <a:t>bicipitalis</a:t>
            </a:r>
            <a:r>
              <a:rPr lang="de-CH" baseline="0" dirty="0"/>
              <a:t>. Dort treten typischerweise </a:t>
            </a:r>
            <a:r>
              <a:rPr lang="de-CH" baseline="0" dirty="0" err="1"/>
              <a:t>Druckdolenzen</a:t>
            </a:r>
            <a:r>
              <a:rPr lang="de-CH" baseline="0" dirty="0"/>
              <a:t> auf. </a:t>
            </a:r>
          </a:p>
          <a:p>
            <a:r>
              <a:rPr lang="de-CH" baseline="0" dirty="0"/>
              <a:t>Die Funktionstests </a:t>
            </a:r>
            <a:r>
              <a:rPr lang="de-CH" baseline="0" dirty="0" err="1"/>
              <a:t>Pulm</a:t>
            </a:r>
            <a:r>
              <a:rPr lang="de-CH" baseline="0" dirty="0"/>
              <a:t> </a:t>
            </a:r>
            <a:r>
              <a:rPr lang="de-CH" baseline="0" dirty="0" err="1"/>
              <a:t>up</a:t>
            </a:r>
            <a:r>
              <a:rPr lang="de-CH" baseline="0" dirty="0"/>
              <a:t> Test und Speed Test werden in der Literatur teils synonym behandelt, teils als eigenständige Tests beschrieben.</a:t>
            </a:r>
          </a:p>
          <a:p>
            <a:r>
              <a:rPr lang="de-CH" sz="1200" b="0" i="0" kern="1200" baseline="0" dirty="0">
                <a:solidFill>
                  <a:schemeClr val="tx1"/>
                </a:solidFill>
                <a:effectLst/>
                <a:latin typeface="+mn-lt"/>
                <a:ea typeface="+mn-ea"/>
                <a:cs typeface="+mn-cs"/>
              </a:rPr>
              <a:t>Beim </a:t>
            </a:r>
            <a:r>
              <a:rPr lang="de-CH" sz="1200" b="0" i="0" kern="1200" baseline="0" dirty="0" err="1">
                <a:solidFill>
                  <a:schemeClr val="tx1"/>
                </a:solidFill>
                <a:effectLst/>
                <a:latin typeface="+mn-lt"/>
                <a:ea typeface="+mn-ea"/>
                <a:cs typeface="+mn-cs"/>
              </a:rPr>
              <a:t>Pulm</a:t>
            </a:r>
            <a:r>
              <a:rPr lang="de-CH" sz="1200" b="0" i="0" kern="1200" baseline="0" dirty="0">
                <a:solidFill>
                  <a:schemeClr val="tx1"/>
                </a:solidFill>
                <a:effectLst/>
                <a:latin typeface="+mn-lt"/>
                <a:ea typeface="+mn-ea"/>
                <a:cs typeface="+mn-cs"/>
              </a:rPr>
              <a:t> </a:t>
            </a:r>
            <a:r>
              <a:rPr lang="de-CH" sz="1200" b="0" i="0" kern="1200" baseline="0" dirty="0" err="1">
                <a:solidFill>
                  <a:schemeClr val="tx1"/>
                </a:solidFill>
                <a:effectLst/>
                <a:latin typeface="+mn-lt"/>
                <a:ea typeface="+mn-ea"/>
                <a:cs typeface="+mn-cs"/>
              </a:rPr>
              <a:t>up</a:t>
            </a:r>
            <a:r>
              <a:rPr lang="de-CH" sz="1200" b="0" i="0" kern="1200" baseline="0" dirty="0">
                <a:solidFill>
                  <a:schemeClr val="tx1"/>
                </a:solidFill>
                <a:effectLst/>
                <a:latin typeface="+mn-lt"/>
                <a:ea typeface="+mn-ea"/>
                <a:cs typeface="+mn-cs"/>
              </a:rPr>
              <a:t> Test hebt d</a:t>
            </a:r>
            <a:r>
              <a:rPr lang="de-CH" sz="1200" b="0" i="0" kern="1200" dirty="0">
                <a:solidFill>
                  <a:schemeClr val="tx1"/>
                </a:solidFill>
                <a:effectLst/>
                <a:latin typeface="+mn-lt"/>
                <a:ea typeface="+mn-ea"/>
                <a:cs typeface="+mn-cs"/>
              </a:rPr>
              <a:t>er Patient den gestreckten, mit der Handfläche nach oben gedrehten Arm gegen den Widerstand des Untersuchers an, der Druck von oben ausübt. Beim Speed Test ist</a:t>
            </a:r>
            <a:r>
              <a:rPr lang="de-CH" sz="1200" b="0" i="0" kern="1200" baseline="0" dirty="0">
                <a:solidFill>
                  <a:schemeClr val="tx1"/>
                </a:solidFill>
                <a:effectLst/>
                <a:latin typeface="+mn-lt"/>
                <a:ea typeface="+mn-ea"/>
                <a:cs typeface="+mn-cs"/>
              </a:rPr>
              <a:t> der Arm des Patienten im Ellbogen 90 Grad gebeugt. </a:t>
            </a:r>
            <a:r>
              <a:rPr lang="de-CH" sz="1200" b="0" i="0" kern="1200" dirty="0">
                <a:solidFill>
                  <a:schemeClr val="tx1"/>
                </a:solidFill>
                <a:effectLst/>
                <a:latin typeface="+mn-lt"/>
                <a:ea typeface="+mn-ea"/>
                <a:cs typeface="+mn-cs"/>
              </a:rPr>
              <a:t>Tritt bei der Aktivierung</a:t>
            </a:r>
            <a:r>
              <a:rPr lang="de-CH" sz="1200" b="0" i="0" kern="1200" baseline="0" dirty="0">
                <a:solidFill>
                  <a:schemeClr val="tx1"/>
                </a:solidFill>
                <a:effectLst/>
                <a:latin typeface="+mn-lt"/>
                <a:ea typeface="+mn-ea"/>
                <a:cs typeface="+mn-cs"/>
              </a:rPr>
              <a:t> gegen Widerstand</a:t>
            </a:r>
            <a:r>
              <a:rPr lang="de-CH" sz="1200" b="0" i="0" kern="1200" dirty="0">
                <a:solidFill>
                  <a:schemeClr val="tx1"/>
                </a:solidFill>
                <a:effectLst/>
                <a:latin typeface="+mn-lt"/>
                <a:ea typeface="+mn-ea"/>
                <a:cs typeface="+mn-cs"/>
              </a:rPr>
              <a:t> Schmerz auf oder Unfähigkeit, die Bewegung zu halten, ist der Test positiv und deutet auf eine Reizung der langen </a:t>
            </a:r>
            <a:r>
              <a:rPr lang="de-CH" sz="1200" b="0" i="0" kern="1200" dirty="0" err="1">
                <a:solidFill>
                  <a:schemeClr val="tx1"/>
                </a:solidFill>
                <a:effectLst/>
                <a:latin typeface="+mn-lt"/>
                <a:ea typeface="+mn-ea"/>
                <a:cs typeface="+mn-cs"/>
              </a:rPr>
              <a:t>Bizepssehne</a:t>
            </a:r>
            <a:r>
              <a:rPr lang="de-CH" sz="1200" b="0" i="0" kern="1200" baseline="0" dirty="0">
                <a:solidFill>
                  <a:schemeClr val="tx1"/>
                </a:solidFill>
                <a:effectLst/>
                <a:latin typeface="+mn-lt"/>
                <a:ea typeface="+mn-ea"/>
                <a:cs typeface="+mn-cs"/>
              </a:rPr>
              <a:t> </a:t>
            </a:r>
            <a:r>
              <a:rPr lang="de-CH" sz="1200" b="0" i="0" kern="1200" dirty="0">
                <a:solidFill>
                  <a:schemeClr val="tx1"/>
                </a:solidFill>
                <a:effectLst/>
                <a:latin typeface="+mn-lt"/>
                <a:ea typeface="+mn-ea"/>
                <a:cs typeface="+mn-cs"/>
              </a:rPr>
              <a:t>hin.</a:t>
            </a:r>
          </a:p>
          <a:p>
            <a:endParaRPr lang="de-CH" dirty="0"/>
          </a:p>
          <a:p>
            <a:r>
              <a:rPr lang="de-CH" dirty="0"/>
              <a:t>Der O'Brien-Test dient der Untersuchung von SLAP-Läsionen. </a:t>
            </a:r>
            <a:r>
              <a:rPr lang="de-CH" sz="1200" b="0" i="0" kern="1200" dirty="0">
                <a:solidFill>
                  <a:schemeClr val="tx1"/>
                </a:solidFill>
                <a:effectLst/>
                <a:latin typeface="+mn-lt"/>
                <a:ea typeface="+mn-ea"/>
                <a:cs typeface="+mn-cs"/>
              </a:rPr>
              <a:t>Der Arm wird in 90 Grad Flexion, 10 bis 15 Grad Adduktion geführt und in vollständige Ellbogenstreckung gebracht. Der Untersucher übt</a:t>
            </a:r>
            <a:r>
              <a:rPr lang="de-CH" sz="1200" b="0" i="0" kern="1200" baseline="0" dirty="0">
                <a:solidFill>
                  <a:schemeClr val="tx1"/>
                </a:solidFill>
                <a:effectLst/>
                <a:latin typeface="+mn-lt"/>
                <a:ea typeface="+mn-ea"/>
                <a:cs typeface="+mn-cs"/>
              </a:rPr>
              <a:t> zweimal Widerstand aus – einmal in IR und einmal in AR. Wenn der Patient in der Innenrotationsposition deutlich mehr Schmerz verspürt, ist das ein Hinweis auf eine SLAP-Läsion.</a:t>
            </a:r>
          </a:p>
          <a:p>
            <a:endParaRPr lang="de-CH" sz="1200" b="0" i="0" kern="1200" baseline="0" dirty="0">
              <a:solidFill>
                <a:schemeClr val="tx1"/>
              </a:solidFill>
              <a:effectLst/>
              <a:latin typeface="+mn-lt"/>
              <a:ea typeface="+mn-ea"/>
              <a:cs typeface="+mn-cs"/>
            </a:endParaRPr>
          </a:p>
          <a:p>
            <a:r>
              <a:rPr lang="de-CH" sz="1200" b="0" i="0" kern="1200" baseline="0" dirty="0">
                <a:solidFill>
                  <a:schemeClr val="tx1"/>
                </a:solidFill>
                <a:effectLst/>
                <a:latin typeface="+mn-lt"/>
                <a:ea typeface="+mn-ea"/>
                <a:cs typeface="+mn-cs"/>
              </a:rPr>
              <a:t>Bei einer vollständigen Ruptur der langen </a:t>
            </a:r>
            <a:r>
              <a:rPr lang="de-CH" sz="1200" b="0" i="0" kern="1200" baseline="0" dirty="0" err="1">
                <a:solidFill>
                  <a:schemeClr val="tx1"/>
                </a:solidFill>
                <a:effectLst/>
                <a:latin typeface="+mn-lt"/>
                <a:ea typeface="+mn-ea"/>
                <a:cs typeface="+mn-cs"/>
              </a:rPr>
              <a:t>Bicepssehne</a:t>
            </a:r>
            <a:r>
              <a:rPr lang="de-CH" sz="1200" b="0" i="0" kern="1200" baseline="0" dirty="0">
                <a:solidFill>
                  <a:schemeClr val="tx1"/>
                </a:solidFill>
                <a:effectLst/>
                <a:latin typeface="+mn-lt"/>
                <a:ea typeface="+mn-ea"/>
                <a:cs typeface="+mn-cs"/>
              </a:rPr>
              <a:t>, kann das sogenannte </a:t>
            </a:r>
            <a:r>
              <a:rPr lang="de-CH" sz="1200" b="0" i="0" kern="1200" baseline="0" dirty="0" err="1">
                <a:solidFill>
                  <a:schemeClr val="tx1"/>
                </a:solidFill>
                <a:effectLst/>
                <a:latin typeface="+mn-lt"/>
                <a:ea typeface="+mn-ea"/>
                <a:cs typeface="+mn-cs"/>
              </a:rPr>
              <a:t>Popey</a:t>
            </a:r>
            <a:r>
              <a:rPr lang="de-CH" sz="1200" b="0" i="0" kern="1200" baseline="0" dirty="0">
                <a:solidFill>
                  <a:schemeClr val="tx1"/>
                </a:solidFill>
                <a:effectLst/>
                <a:latin typeface="+mn-lt"/>
                <a:ea typeface="+mn-ea"/>
                <a:cs typeface="+mn-cs"/>
              </a:rPr>
              <a:t> </a:t>
            </a:r>
            <a:r>
              <a:rPr lang="de-CH" sz="1200" b="0" i="0" kern="1200" baseline="0" dirty="0" err="1">
                <a:solidFill>
                  <a:schemeClr val="tx1"/>
                </a:solidFill>
                <a:effectLst/>
                <a:latin typeface="+mn-lt"/>
                <a:ea typeface="+mn-ea"/>
                <a:cs typeface="+mn-cs"/>
              </a:rPr>
              <a:t>Sign</a:t>
            </a:r>
            <a:r>
              <a:rPr lang="de-CH" sz="1200" b="0" i="0" kern="1200" baseline="0" dirty="0">
                <a:solidFill>
                  <a:schemeClr val="tx1"/>
                </a:solidFill>
                <a:effectLst/>
                <a:latin typeface="+mn-lt"/>
                <a:ea typeface="+mn-ea"/>
                <a:cs typeface="+mn-cs"/>
              </a:rPr>
              <a:t> auftreten. Der Muskelbauch</a:t>
            </a:r>
            <a:r>
              <a:rPr lang="de-CH" sz="1200" b="0" i="0" kern="1200" dirty="0">
                <a:solidFill>
                  <a:schemeClr val="tx1"/>
                </a:solidFill>
                <a:effectLst/>
                <a:latin typeface="+mn-lt"/>
                <a:ea typeface="+mn-ea"/>
                <a:cs typeface="+mn-cs"/>
              </a:rPr>
              <a:t> verlagert sich nach distal in Richtung Ellenbeuge und bildet dort eine Kugelartige</a:t>
            </a:r>
            <a:r>
              <a:rPr lang="de-CH" sz="1200" b="0" i="0" kern="1200" baseline="0" dirty="0">
                <a:solidFill>
                  <a:schemeClr val="tx1"/>
                </a:solidFill>
                <a:effectLst/>
                <a:latin typeface="+mn-lt"/>
                <a:ea typeface="+mn-ea"/>
                <a:cs typeface="+mn-cs"/>
              </a:rPr>
              <a:t> Wölbung bei der Aktivierung.</a:t>
            </a:r>
          </a:p>
        </p:txBody>
      </p:sp>
      <p:sp>
        <p:nvSpPr>
          <p:cNvPr id="4" name="Foliennummernplatzhalter 3"/>
          <p:cNvSpPr>
            <a:spLocks noGrp="1"/>
          </p:cNvSpPr>
          <p:nvPr>
            <p:ph type="sldNum" sz="quarter" idx="10"/>
          </p:nvPr>
        </p:nvSpPr>
        <p:spPr/>
        <p:txBody>
          <a:bodyPr/>
          <a:lstStyle/>
          <a:p>
            <a:fld id="{8C08F672-13E3-4BCD-A65F-F9D66C29D58F}" type="slidenum">
              <a:rPr lang="nl-NL" smtClean="0"/>
              <a:t>24</a:t>
            </a:fld>
            <a:endParaRPr lang="nl-NL" dirty="0"/>
          </a:p>
        </p:txBody>
      </p:sp>
    </p:spTree>
    <p:extLst>
      <p:ext uri="{BB962C8B-B14F-4D97-AF65-F5344CB8AC3E}">
        <p14:creationId xmlns:p14="http://schemas.microsoft.com/office/powerpoint/2010/main" val="2756632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5B24-24DC-DCFA-9A81-28B7128E7D4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DB9C6B-65E0-EFFC-B04F-A5005AEFF0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CB2E5CC-7C84-9A6D-A80E-73A682022CF1}"/>
              </a:ext>
            </a:extLst>
          </p:cNvPr>
          <p:cNvSpPr>
            <a:spLocks noGrp="1"/>
          </p:cNvSpPr>
          <p:nvPr>
            <p:ph type="body" idx="1"/>
          </p:nvPr>
        </p:nvSpPr>
        <p:spPr/>
        <p:txBody>
          <a:bodyPr/>
          <a:lstStyle/>
          <a:p>
            <a:r>
              <a:rPr lang="de-CH" dirty="0"/>
              <a:t>Im Rahmen der Spezifischen Testung sollte</a:t>
            </a:r>
            <a:r>
              <a:rPr lang="de-CH" baseline="0" dirty="0"/>
              <a:t> bei Verdacht auch die glenohumerale Instabilität untersucht werden.</a:t>
            </a:r>
            <a:endParaRPr lang="de-CH" dirty="0"/>
          </a:p>
        </p:txBody>
      </p:sp>
      <p:sp>
        <p:nvSpPr>
          <p:cNvPr id="4" name="Foliennummernplatzhalter 3">
            <a:extLst>
              <a:ext uri="{FF2B5EF4-FFF2-40B4-BE49-F238E27FC236}">
                <a16:creationId xmlns:a16="http://schemas.microsoft.com/office/drawing/2014/main" id="{5AD8EDE1-B409-C9B9-FC1F-8DF84E7C67D5}"/>
              </a:ext>
            </a:extLst>
          </p:cNvPr>
          <p:cNvSpPr>
            <a:spLocks noGrp="1"/>
          </p:cNvSpPr>
          <p:nvPr>
            <p:ph type="sldNum" sz="quarter" idx="10"/>
          </p:nvPr>
        </p:nvSpPr>
        <p:spPr/>
        <p:txBody>
          <a:bodyPr/>
          <a:lstStyle/>
          <a:p>
            <a:fld id="{8C08F672-13E3-4BCD-A65F-F9D66C29D58F}" type="slidenum">
              <a:rPr lang="nl-NL" smtClean="0"/>
              <a:t>25</a:t>
            </a:fld>
            <a:endParaRPr lang="nl-NL" dirty="0"/>
          </a:p>
        </p:txBody>
      </p:sp>
    </p:spTree>
    <p:extLst>
      <p:ext uri="{BB962C8B-B14F-4D97-AF65-F5344CB8AC3E}">
        <p14:creationId xmlns:p14="http://schemas.microsoft.com/office/powerpoint/2010/main" val="405962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Dabei sollte deutlich unterschieden werden zwischen</a:t>
            </a:r>
            <a:r>
              <a:rPr lang="de-CH" baseline="0" dirty="0"/>
              <a:t> einer </a:t>
            </a:r>
            <a:r>
              <a:rPr lang="de-CH" baseline="0" dirty="0" err="1"/>
              <a:t>Laxizität</a:t>
            </a:r>
            <a:r>
              <a:rPr lang="de-CH" baseline="0" dirty="0"/>
              <a:t> und einer Instabilität. Bei der </a:t>
            </a:r>
            <a:r>
              <a:rPr lang="de-CH" baseline="0" dirty="0" err="1"/>
              <a:t>Laxizität</a:t>
            </a:r>
            <a:r>
              <a:rPr lang="de-CH" baseline="0" dirty="0"/>
              <a:t> kann ein positives </a:t>
            </a:r>
            <a:r>
              <a:rPr lang="de-CH" baseline="0" dirty="0" err="1"/>
              <a:t>Sulcus</a:t>
            </a:r>
            <a:r>
              <a:rPr lang="de-CH" baseline="0" dirty="0"/>
              <a:t> </a:t>
            </a:r>
            <a:r>
              <a:rPr lang="de-CH" baseline="0" dirty="0" err="1"/>
              <a:t>Sign</a:t>
            </a:r>
            <a:r>
              <a:rPr lang="de-CH" baseline="0" dirty="0"/>
              <a:t> auftreten, die passive AR beträgt oft mehr als 85 Grad und wir messen eine Hyperabduktion. Die Schulter kann aber vom Patienten gut stabilisiert werden, und zeigt keine Anzeichen einer Subluxation. Eine </a:t>
            </a:r>
            <a:r>
              <a:rPr lang="de-CH" baseline="0" dirty="0" err="1"/>
              <a:t>Laxizität</a:t>
            </a:r>
            <a:r>
              <a:rPr lang="de-CH" baseline="0" dirty="0"/>
              <a:t> tritt häufig beidseitig auf.</a:t>
            </a:r>
          </a:p>
          <a:p>
            <a:endParaRPr lang="de-CH" baseline="0" dirty="0"/>
          </a:p>
          <a:p>
            <a:r>
              <a:rPr lang="de-CH" baseline="0" dirty="0"/>
              <a:t>Von einer Instabilität spricht man, wenn der Patient die Schulter teilweise nicht stabilisieren kann und positive Instabilitätstestungen vorliegen.</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26</a:t>
            </a:fld>
            <a:endParaRPr lang="nl-NL" dirty="0"/>
          </a:p>
        </p:txBody>
      </p:sp>
    </p:spTree>
    <p:extLst>
      <p:ext uri="{BB962C8B-B14F-4D97-AF65-F5344CB8AC3E}">
        <p14:creationId xmlns:p14="http://schemas.microsoft.com/office/powerpoint/2010/main" val="144411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a:t>
            </a:r>
            <a:r>
              <a:rPr lang="de-CH" dirty="0" err="1"/>
              <a:t>anteroinferiore</a:t>
            </a:r>
            <a:r>
              <a:rPr lang="de-CH" dirty="0"/>
              <a:t> Instabilität wird</a:t>
            </a:r>
            <a:r>
              <a:rPr lang="de-CH" baseline="0" dirty="0"/>
              <a:t> mit dem </a:t>
            </a:r>
            <a:r>
              <a:rPr lang="de-CH" baseline="0" dirty="0" err="1"/>
              <a:t>Anterioren</a:t>
            </a:r>
            <a:r>
              <a:rPr lang="de-CH" baseline="0" dirty="0"/>
              <a:t> Apprehension Test untersucht:</a:t>
            </a:r>
          </a:p>
          <a:p>
            <a:r>
              <a:rPr lang="de-CH" dirty="0"/>
              <a:t>Der Arm des Patienten wird in Rückenlage in Abduktion und Außenrotation gebracht oder alternativ im Sitz.</a:t>
            </a:r>
            <a:r>
              <a:rPr lang="de-CH" baseline="0" dirty="0"/>
              <a:t> W</a:t>
            </a:r>
            <a:r>
              <a:rPr lang="de-CH" dirty="0"/>
              <a:t>ährend der Bewegung kann optional der </a:t>
            </a:r>
            <a:r>
              <a:rPr lang="de-CH" dirty="0" err="1"/>
              <a:t>Humeruskopf</a:t>
            </a:r>
            <a:r>
              <a:rPr lang="de-CH" dirty="0"/>
              <a:t> durch den Untersucher mit dem Daumen von dorsal nach ventral drückt</a:t>
            </a:r>
            <a:r>
              <a:rPr lang="de-CH" sz="1200" b="0" i="0" kern="1200" baseline="0" dirty="0">
                <a:solidFill>
                  <a:schemeClr val="tx1"/>
                </a:solidFill>
                <a:effectLst/>
                <a:latin typeface="+mn-lt"/>
                <a:ea typeface="+mn-ea"/>
                <a:cs typeface="+mn-cs"/>
              </a:rPr>
              <a:t> werden.</a:t>
            </a:r>
          </a:p>
          <a:p>
            <a:r>
              <a:rPr lang="de-CH" sz="1200" b="0" i="0" kern="1200" dirty="0">
                <a:solidFill>
                  <a:schemeClr val="tx1"/>
                </a:solidFill>
                <a:effectLst/>
                <a:latin typeface="+mn-lt"/>
                <a:ea typeface="+mn-ea"/>
                <a:cs typeface="+mn-cs"/>
              </a:rPr>
              <a:t>Ein positives Ergebnis wird durch eine Abwehrreaktion des Patienten oder Schmerz angegeben, was auf eine Instabilität hinweist. Der Test sollte idealerweise mit dem «</a:t>
            </a:r>
            <a:r>
              <a:rPr lang="de-CH" sz="1200" b="0" i="0" kern="1200" dirty="0" err="1">
                <a:solidFill>
                  <a:schemeClr val="tx1"/>
                </a:solidFill>
                <a:effectLst/>
                <a:latin typeface="+mn-lt"/>
                <a:ea typeface="+mn-ea"/>
                <a:cs typeface="+mn-cs"/>
              </a:rPr>
              <a:t>Relocation</a:t>
            </a:r>
            <a:r>
              <a:rPr lang="de-CH" sz="1200" b="0" i="0" kern="1200" dirty="0">
                <a:solidFill>
                  <a:schemeClr val="tx1"/>
                </a:solidFill>
                <a:effectLst/>
                <a:latin typeface="+mn-lt"/>
                <a:ea typeface="+mn-ea"/>
                <a:cs typeface="+mn-cs"/>
              </a:rPr>
              <a:t>-Test</a:t>
            </a:r>
            <a:r>
              <a:rPr lang="de-CH" sz="1200" b="0" i="0" kern="1200" baseline="0" dirty="0">
                <a:solidFill>
                  <a:schemeClr val="tx1"/>
                </a:solidFill>
                <a:effectLst/>
                <a:latin typeface="+mn-lt"/>
                <a:ea typeface="+mn-ea"/>
                <a:cs typeface="+mn-cs"/>
              </a:rPr>
              <a:t> </a:t>
            </a:r>
            <a:r>
              <a:rPr lang="de-CH" sz="1200" b="0" i="0" kern="1200" dirty="0">
                <a:solidFill>
                  <a:schemeClr val="tx1"/>
                </a:solidFill>
                <a:effectLst/>
                <a:latin typeface="+mn-lt"/>
                <a:ea typeface="+mn-ea"/>
                <a:cs typeface="+mn-cs"/>
              </a:rPr>
              <a:t>ergänzt werden, um die Ergebnisse zu verifizieren.</a:t>
            </a:r>
          </a:p>
          <a:p>
            <a:r>
              <a:rPr lang="de-CH" dirty="0"/>
              <a:t>Dabei drückt der Untersucher von ventral nach dorsal auf den </a:t>
            </a:r>
            <a:r>
              <a:rPr lang="de-CH" dirty="0" err="1"/>
              <a:t>Humeruskopf</a:t>
            </a:r>
            <a:r>
              <a:rPr lang="de-CH" sz="1200" b="0" i="0" kern="1200" dirty="0">
                <a:solidFill>
                  <a:schemeClr val="tx1"/>
                </a:solidFill>
                <a:effectLst/>
                <a:latin typeface="+mn-lt"/>
                <a:ea typeface="+mn-ea"/>
                <a:cs typeface="+mn-cs"/>
              </a:rPr>
              <a:t>. Der Test ist positiv, wenn diese Druckanwendung die Angst oder die Schmerzen des Patienten verringert. </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27</a:t>
            </a:fld>
            <a:endParaRPr lang="nl-NL" dirty="0"/>
          </a:p>
        </p:txBody>
      </p:sp>
    </p:spTree>
    <p:extLst>
      <p:ext uri="{BB962C8B-B14F-4D97-AF65-F5344CB8AC3E}">
        <p14:creationId xmlns:p14="http://schemas.microsoft.com/office/powerpoint/2010/main" val="281437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Für die </a:t>
            </a:r>
            <a:r>
              <a:rPr lang="de-CH" dirty="0" err="1"/>
              <a:t>posteriore</a:t>
            </a:r>
            <a:r>
              <a:rPr lang="de-CH" baseline="0" dirty="0"/>
              <a:t> Instabilität wird der </a:t>
            </a:r>
            <a:r>
              <a:rPr lang="de-CH" baseline="0" dirty="0" err="1"/>
              <a:t>Jerk</a:t>
            </a:r>
            <a:r>
              <a:rPr lang="de-CH" baseline="0" dirty="0"/>
              <a:t> Test durchgeführt.</a:t>
            </a:r>
          </a:p>
          <a:p>
            <a:r>
              <a:rPr lang="de-CH" sz="1200" b="0" i="0" kern="1200" dirty="0">
                <a:solidFill>
                  <a:schemeClr val="tx1"/>
                </a:solidFill>
                <a:effectLst/>
                <a:latin typeface="+mn-lt"/>
                <a:ea typeface="+mn-ea"/>
                <a:cs typeface="+mn-cs"/>
              </a:rPr>
              <a:t>Dabei</a:t>
            </a:r>
            <a:r>
              <a:rPr lang="de-CH" sz="1200" b="0" i="0" kern="1200" baseline="0" dirty="0">
                <a:solidFill>
                  <a:schemeClr val="tx1"/>
                </a:solidFill>
                <a:effectLst/>
                <a:latin typeface="+mn-lt"/>
                <a:ea typeface="+mn-ea"/>
                <a:cs typeface="+mn-cs"/>
              </a:rPr>
              <a:t> </a:t>
            </a:r>
            <a:r>
              <a:rPr lang="de-CH" sz="1200" b="0" i="0" kern="1200" dirty="0">
                <a:solidFill>
                  <a:schemeClr val="tx1"/>
                </a:solidFill>
                <a:effectLst/>
                <a:latin typeface="+mn-lt"/>
                <a:ea typeface="+mn-ea"/>
                <a:cs typeface="+mn-cs"/>
              </a:rPr>
              <a:t>wird in Rückenlage der Arm in 90° Flexion und Innenrotation gebracht. Der Untersucher übt dann Druck aus nach dorsal. Ein positives Ergebnis ist Schmerz,</a:t>
            </a:r>
            <a:r>
              <a:rPr lang="de-CH" sz="1200" b="0" i="0" kern="1200" baseline="0" dirty="0">
                <a:solidFill>
                  <a:schemeClr val="tx1"/>
                </a:solidFill>
                <a:effectLst/>
                <a:latin typeface="+mn-lt"/>
                <a:ea typeface="+mn-ea"/>
                <a:cs typeface="+mn-cs"/>
              </a:rPr>
              <a:t> sowie</a:t>
            </a:r>
            <a:r>
              <a:rPr lang="de-CH" sz="1200" b="0" i="0" kern="1200" dirty="0">
                <a:solidFill>
                  <a:schemeClr val="tx1"/>
                </a:solidFill>
                <a:effectLst/>
                <a:latin typeface="+mn-lt"/>
                <a:ea typeface="+mn-ea"/>
                <a:cs typeface="+mn-cs"/>
              </a:rPr>
              <a:t> ein hörbares Knacken</a:t>
            </a:r>
            <a:r>
              <a:rPr lang="de-CH" sz="1200" b="0" i="0" kern="1200" baseline="0" dirty="0">
                <a:solidFill>
                  <a:schemeClr val="tx1"/>
                </a:solidFill>
                <a:effectLst/>
                <a:latin typeface="+mn-lt"/>
                <a:ea typeface="+mn-ea"/>
                <a:cs typeface="+mn-cs"/>
              </a:rPr>
              <a:t> oder Instabilitätsgefühl.</a:t>
            </a:r>
            <a:r>
              <a:rPr lang="de-CH" sz="1200" b="0" i="0" kern="1200" dirty="0">
                <a:solidFill>
                  <a:schemeClr val="tx1"/>
                </a:solidFill>
                <a:effectLst/>
                <a:latin typeface="+mn-lt"/>
                <a:ea typeface="+mn-ea"/>
                <a:cs typeface="+mn-cs"/>
              </a:rPr>
              <a:t> </a:t>
            </a:r>
          </a:p>
          <a:p>
            <a:r>
              <a:rPr lang="de-CH" sz="1200" b="0" i="0" kern="1200" dirty="0">
                <a:solidFill>
                  <a:schemeClr val="tx1"/>
                </a:solidFill>
                <a:effectLst/>
                <a:latin typeface="+mn-lt"/>
                <a:ea typeface="+mn-ea"/>
                <a:cs typeface="+mn-cs"/>
              </a:rPr>
              <a:t>Alternativ kann der Test auch im Stand durchgeführt</a:t>
            </a:r>
            <a:r>
              <a:rPr lang="de-CH" sz="1200" b="0" i="0" kern="1200" baseline="0" dirty="0">
                <a:solidFill>
                  <a:schemeClr val="tx1"/>
                </a:solidFill>
                <a:effectLst/>
                <a:latin typeface="+mn-lt"/>
                <a:ea typeface="+mn-ea"/>
                <a:cs typeface="+mn-cs"/>
              </a:rPr>
              <a:t> werden.</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28</a:t>
            </a:fld>
            <a:endParaRPr lang="nl-NL" dirty="0"/>
          </a:p>
        </p:txBody>
      </p:sp>
    </p:spTree>
    <p:extLst>
      <p:ext uri="{BB962C8B-B14F-4D97-AF65-F5344CB8AC3E}">
        <p14:creationId xmlns:p14="http://schemas.microsoft.com/office/powerpoint/2010/main" val="2292790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DB2EE-C974-3A0C-AEB0-CEBD2E4C67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9D7703-E3CB-EC5B-AFE6-CEEDA102BE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FC24A70-572A-9A22-5577-521F7535C75B}"/>
              </a:ext>
            </a:extLst>
          </p:cNvPr>
          <p:cNvSpPr>
            <a:spLocks noGrp="1"/>
          </p:cNvSpPr>
          <p:nvPr>
            <p:ph type="body" idx="1"/>
          </p:nvPr>
        </p:nvSpPr>
        <p:spPr/>
        <p:txBody>
          <a:bodyPr/>
          <a:lstStyle/>
          <a:p>
            <a:r>
              <a:rPr lang="de-CH" dirty="0"/>
              <a:t>Wenn</a:t>
            </a:r>
            <a:r>
              <a:rPr lang="de-CH" baseline="0" dirty="0"/>
              <a:t> wir uns als Untersucher an diesem Algorithmus orientieren, sparen wir Zeit und berücksichtigen funktionelle Zusammenhänge.</a:t>
            </a:r>
          </a:p>
          <a:p>
            <a:r>
              <a:rPr lang="de-CH" baseline="0" dirty="0"/>
              <a:t>Aufgrund der klinischen Untersuchung, kann nun das weitere Vorgehen bezüglich Bildgebung und Therapie festgelegt werden.</a:t>
            </a:r>
            <a:endParaRPr lang="de-CH" dirty="0"/>
          </a:p>
        </p:txBody>
      </p:sp>
      <p:sp>
        <p:nvSpPr>
          <p:cNvPr id="4" name="Foliennummernplatzhalter 3">
            <a:extLst>
              <a:ext uri="{FF2B5EF4-FFF2-40B4-BE49-F238E27FC236}">
                <a16:creationId xmlns:a16="http://schemas.microsoft.com/office/drawing/2014/main" id="{F946C06F-9311-D2E6-576D-F6844E7340B1}"/>
              </a:ext>
            </a:extLst>
          </p:cNvPr>
          <p:cNvSpPr>
            <a:spLocks noGrp="1"/>
          </p:cNvSpPr>
          <p:nvPr>
            <p:ph type="sldNum" sz="quarter" idx="10"/>
          </p:nvPr>
        </p:nvSpPr>
        <p:spPr/>
        <p:txBody>
          <a:bodyPr/>
          <a:lstStyle/>
          <a:p>
            <a:fld id="{8C08F672-13E3-4BCD-A65F-F9D66C29D58F}" type="slidenum">
              <a:rPr lang="nl-NL" smtClean="0"/>
              <a:t>29</a:t>
            </a:fld>
            <a:endParaRPr lang="nl-NL" dirty="0"/>
          </a:p>
        </p:txBody>
      </p:sp>
    </p:spTree>
    <p:extLst>
      <p:ext uri="{BB962C8B-B14F-4D97-AF65-F5344CB8AC3E}">
        <p14:creationId xmlns:p14="http://schemas.microsoft.com/office/powerpoint/2010/main" val="206901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Wie jede Untersuchung, startet</a:t>
            </a:r>
            <a:r>
              <a:rPr lang="de-CH" baseline="0" dirty="0"/>
              <a:t> auch die Schulteruntersuchung mit einer persönlichen Anamnese. Die Anamnese hilft uns bereits eine erste Hypothese aufzustellen und die Untersuchung zu planen. Im Zentrum steht dabei das Hauptproblem des Patienten. Es ist wichtig zu erfassen, was zum aktuellen Schmerz geführt hat – ein traumatisches Ereignis akut oder in der Vergangenheit oder eine unspezifische Schmerzzunahme – welche Therapien und Untersuchungen wurden bereits durchgeführt.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Bei der oberen Extremität ist die Dominanz der Symptomseite ein wichtiger Faktor.</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Wir erfragen die Art der Symptome – Lokalisation, Verhalten, 24h-Verlauf und den Nachtschmerz. Uns interessieren die Funktionelle Einschränkungen im Alltag, Beruf und Sport.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Wichtig für eine erste Hypothese sind die speziellen Fragen wie das Vorhandensein eins Kraftverlustes, ein spürbares Knacken oder Springen oder sogar das Auftreten von Parästhesien.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Für die Entscheidung der Behandlung sollte erfasst werden, welchen Anspruch der Patient an seine Schulter hat – beziehen sich die Ziele auf den Alltag, was im höheren Alter eher der Fall ist, oder geht es um eine Berufliche oder sportliche Belastung.</a:t>
            </a:r>
            <a:endParaRPr lang="de-CH" dirty="0"/>
          </a:p>
          <a:p>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3</a:t>
            </a:fld>
            <a:endParaRPr lang="nl-NL" dirty="0"/>
          </a:p>
        </p:txBody>
      </p:sp>
    </p:spTree>
    <p:extLst>
      <p:ext uri="{BB962C8B-B14F-4D97-AF65-F5344CB8AC3E}">
        <p14:creationId xmlns:p14="http://schemas.microsoft.com/office/powerpoint/2010/main" val="196551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SC,</a:t>
            </a:r>
            <a:r>
              <a:rPr lang="de-CH" baseline="0" dirty="0"/>
              <a:t> Clavicula, AC, </a:t>
            </a:r>
            <a:r>
              <a:rPr lang="de-CH" baseline="0" dirty="0" err="1"/>
              <a:t>Proc</a:t>
            </a:r>
            <a:r>
              <a:rPr lang="de-CH" baseline="0" dirty="0"/>
              <a:t>. </a:t>
            </a:r>
            <a:r>
              <a:rPr lang="de-CH" baseline="0" dirty="0" err="1"/>
              <a:t>Coracoideus</a:t>
            </a:r>
            <a:r>
              <a:rPr lang="de-CH" baseline="0" dirty="0"/>
              <a:t>, Tub </a:t>
            </a:r>
            <a:r>
              <a:rPr lang="de-CH" baseline="0" dirty="0" err="1"/>
              <a:t>majus</a:t>
            </a:r>
            <a:r>
              <a:rPr lang="de-CH" baseline="0" dirty="0"/>
              <a:t>, Tub. </a:t>
            </a:r>
            <a:r>
              <a:rPr lang="de-CH" baseline="0"/>
              <a:t>minus </a:t>
            </a:r>
            <a:r>
              <a:rPr lang="de-CH" baseline="0" dirty="0"/>
              <a:t>-&gt; ventral</a:t>
            </a:r>
          </a:p>
          <a:p>
            <a:r>
              <a:rPr lang="de-CH" baseline="0" dirty="0"/>
              <a:t>Spina </a:t>
            </a:r>
            <a:r>
              <a:rPr lang="de-CH" baseline="0" dirty="0" err="1"/>
              <a:t>scapulae</a:t>
            </a:r>
            <a:r>
              <a:rPr lang="de-CH" baseline="0" dirty="0"/>
              <a:t>, Margo </a:t>
            </a:r>
            <a:r>
              <a:rPr lang="de-CH" baseline="0" dirty="0" err="1"/>
              <a:t>medialis</a:t>
            </a:r>
            <a:r>
              <a:rPr lang="de-CH" baseline="0" dirty="0"/>
              <a:t> </a:t>
            </a:r>
            <a:r>
              <a:rPr lang="de-CH" baseline="0" dirty="0" err="1"/>
              <a:t>Scapulae</a:t>
            </a:r>
            <a:r>
              <a:rPr lang="de-CH" baseline="0" dirty="0"/>
              <a:t>, </a:t>
            </a:r>
            <a:r>
              <a:rPr lang="de-CH" baseline="0" dirty="0" err="1"/>
              <a:t>Angulus</a:t>
            </a:r>
            <a:r>
              <a:rPr lang="de-CH" baseline="0" dirty="0"/>
              <a:t> inferior </a:t>
            </a:r>
            <a:r>
              <a:rPr lang="de-CH" baseline="0" dirty="0" err="1"/>
              <a:t>scapulae</a:t>
            </a:r>
            <a:r>
              <a:rPr lang="de-CH" baseline="0" dirty="0"/>
              <a:t>, Margo </a:t>
            </a:r>
            <a:r>
              <a:rPr lang="de-CH" baseline="0" dirty="0" err="1"/>
              <a:t>lat</a:t>
            </a:r>
            <a:r>
              <a:rPr lang="de-CH" baseline="0" dirty="0"/>
              <a:t>, -&gt; dorsal</a:t>
            </a:r>
          </a:p>
        </p:txBody>
      </p:sp>
      <p:sp>
        <p:nvSpPr>
          <p:cNvPr id="4" name="Foliennummernplatzhalter 3"/>
          <p:cNvSpPr>
            <a:spLocks noGrp="1"/>
          </p:cNvSpPr>
          <p:nvPr>
            <p:ph type="sldNum" sz="quarter" idx="10"/>
          </p:nvPr>
        </p:nvSpPr>
        <p:spPr/>
        <p:txBody>
          <a:bodyPr/>
          <a:lstStyle/>
          <a:p>
            <a:fld id="{8C08F672-13E3-4BCD-A65F-F9D66C29D58F}" type="slidenum">
              <a:rPr lang="nl-NL" smtClean="0"/>
              <a:t>4</a:t>
            </a:fld>
            <a:endParaRPr lang="nl-NL" dirty="0"/>
          </a:p>
        </p:txBody>
      </p:sp>
    </p:spTree>
    <p:extLst>
      <p:ext uri="{BB962C8B-B14F-4D97-AF65-F5344CB8AC3E}">
        <p14:creationId xmlns:p14="http://schemas.microsoft.com/office/powerpoint/2010/main" val="215167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4F3F-AC53-BA6F-B4AC-A3BECB8D1D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A421C0-9F20-C23E-AFC1-BDFDE3B06B2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EB133D-8914-539B-929A-E19029D4F9C0}"/>
              </a:ext>
            </a:extLst>
          </p:cNvPr>
          <p:cNvSpPr>
            <a:spLocks noGrp="1"/>
          </p:cNvSpPr>
          <p:nvPr>
            <p:ph type="body" idx="1"/>
          </p:nvPr>
        </p:nvSpPr>
        <p:spPr/>
        <p:txBody>
          <a:bodyPr/>
          <a:lstStyle/>
          <a:p>
            <a:r>
              <a:rPr lang="de-CH" dirty="0"/>
              <a:t>Um eine Schulteruntersuchung effizient</a:t>
            </a:r>
            <a:r>
              <a:rPr lang="de-CH" baseline="0" dirty="0"/>
              <a:t> durchzuführen (in 5min zu schaffen) braucht es zwingend ein Konzept, einen Ablauf, einen Algorithmus</a:t>
            </a:r>
          </a:p>
          <a:p>
            <a:r>
              <a:rPr lang="de-CH" baseline="0" dirty="0"/>
              <a:t>Aus diesem Grund hat unser Team um Bettina Haupt den Berner Schulteralgorithmus entwickelt.</a:t>
            </a:r>
          </a:p>
          <a:p>
            <a:endParaRPr lang="de-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Als erstes soll die Gelenksbeweglichkeit getestet werden, in einem zweiten Schritt untersuchen wir die Scapula und dann folgen die Spezifischen Untersuchungen des AC/SC Gelenks, des </a:t>
            </a:r>
            <a:r>
              <a:rPr lang="de-CH" baseline="0" dirty="0" err="1"/>
              <a:t>Subacromialraumes</a:t>
            </a:r>
            <a:r>
              <a:rPr lang="de-CH" baseline="0" dirty="0"/>
              <a:t>, der RM, des </a:t>
            </a:r>
            <a:r>
              <a:rPr lang="de-CH" baseline="0" dirty="0" err="1"/>
              <a:t>lnagen</a:t>
            </a:r>
            <a:r>
              <a:rPr lang="de-CH" baseline="0" dirty="0"/>
              <a:t> Biceps und der Instabilität.</a:t>
            </a:r>
          </a:p>
        </p:txBody>
      </p:sp>
      <p:sp>
        <p:nvSpPr>
          <p:cNvPr id="4" name="Foliennummernplatzhalter 3">
            <a:extLst>
              <a:ext uri="{FF2B5EF4-FFF2-40B4-BE49-F238E27FC236}">
                <a16:creationId xmlns:a16="http://schemas.microsoft.com/office/drawing/2014/main" id="{E7BFA285-AB3E-941D-7A2A-449FAE6EF676}"/>
              </a:ext>
            </a:extLst>
          </p:cNvPr>
          <p:cNvSpPr>
            <a:spLocks noGrp="1"/>
          </p:cNvSpPr>
          <p:nvPr>
            <p:ph type="sldNum" sz="quarter" idx="10"/>
          </p:nvPr>
        </p:nvSpPr>
        <p:spPr/>
        <p:txBody>
          <a:bodyPr/>
          <a:lstStyle/>
          <a:p>
            <a:fld id="{8C08F672-13E3-4BCD-A65F-F9D66C29D58F}" type="slidenum">
              <a:rPr lang="nl-NL" smtClean="0"/>
              <a:t>5</a:t>
            </a:fld>
            <a:endParaRPr lang="nl-NL" dirty="0"/>
          </a:p>
        </p:txBody>
      </p:sp>
    </p:spTree>
    <p:extLst>
      <p:ext uri="{BB962C8B-B14F-4D97-AF65-F5344CB8AC3E}">
        <p14:creationId xmlns:p14="http://schemas.microsoft.com/office/powerpoint/2010/main" val="67478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dirty="0"/>
              <a:t>Da der Schulterkomplex aus verschiedenen Gelenken besteht, muss bei der Beweglichkeitsuntersuchung differenziert vorgegangen werden – das Interesse gilt dabei primär der glenohumeralen Beweglichkeit.</a:t>
            </a:r>
          </a:p>
          <a:p>
            <a:r>
              <a:rPr lang="de-CH" baseline="0" dirty="0"/>
              <a:t>Das erfassen der glenohumeralen Beweglichkeit ist die Voraussetzung für die folgenden, spezifischen Tests. Die meisten weiterführenden Testungen fallen falsch positiv aus, wenn die Beweglichkeit eingeschränkt ist und sind daher in diesem Fall sehr schwierig richtig zu interpretieren.</a:t>
            </a:r>
          </a:p>
          <a:p>
            <a:endParaRPr lang="de-CH" baseline="0" dirty="0"/>
          </a:p>
        </p:txBody>
      </p:sp>
      <p:sp>
        <p:nvSpPr>
          <p:cNvPr id="4" name="Foliennummernplatzhalter 3"/>
          <p:cNvSpPr>
            <a:spLocks noGrp="1"/>
          </p:cNvSpPr>
          <p:nvPr>
            <p:ph type="sldNum" sz="quarter" idx="10"/>
          </p:nvPr>
        </p:nvSpPr>
        <p:spPr/>
        <p:txBody>
          <a:bodyPr/>
          <a:lstStyle/>
          <a:p>
            <a:fld id="{8C08F672-13E3-4BCD-A65F-F9D66C29D58F}" type="slidenum">
              <a:rPr lang="nl-NL" smtClean="0"/>
              <a:t>6</a:t>
            </a:fld>
            <a:endParaRPr lang="nl-NL" dirty="0"/>
          </a:p>
        </p:txBody>
      </p:sp>
    </p:spTree>
    <p:extLst>
      <p:ext uri="{BB962C8B-B14F-4D97-AF65-F5344CB8AC3E}">
        <p14:creationId xmlns:p14="http://schemas.microsoft.com/office/powerpoint/2010/main" val="143315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 testen wir nun am effizientesten die Beweglichkeit.</a:t>
            </a:r>
          </a:p>
          <a:p>
            <a:r>
              <a:rPr lang="de-CH" dirty="0"/>
              <a:t>Um uns einen Überblich zu verschaffen, lassen</a:t>
            </a:r>
            <a:r>
              <a:rPr lang="de-CH" baseline="0" dirty="0"/>
              <a:t> wir zunächst den Patienten aktiv bewegen. Wir fordern ihn auf eine aktive Flexion zu machen, eine Elevation, Abduktion und Aussenrotation. Für die Innenrotation beurteilen wir den «</a:t>
            </a:r>
            <a:r>
              <a:rPr lang="de-CH" baseline="0" dirty="0" err="1"/>
              <a:t>hand</a:t>
            </a:r>
            <a:r>
              <a:rPr lang="de-CH" baseline="0" dirty="0"/>
              <a:t> </a:t>
            </a:r>
            <a:r>
              <a:rPr lang="de-CH" baseline="0" dirty="0" err="1"/>
              <a:t>behind</a:t>
            </a:r>
            <a:r>
              <a:rPr lang="de-CH" baseline="0" dirty="0"/>
              <a:t> back» Test.</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7</a:t>
            </a:fld>
            <a:endParaRPr lang="nl-NL" dirty="0"/>
          </a:p>
        </p:txBody>
      </p:sp>
    </p:spTree>
    <p:extLst>
      <p:ext uri="{BB962C8B-B14F-4D97-AF65-F5344CB8AC3E}">
        <p14:creationId xmlns:p14="http://schemas.microsoft.com/office/powerpoint/2010/main" val="212090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Darauf hin untersuchen</a:t>
            </a:r>
            <a:r>
              <a:rPr lang="de-CH" baseline="0" dirty="0"/>
              <a:t> wir die </a:t>
            </a:r>
            <a:r>
              <a:rPr lang="de-CH" baseline="0" dirty="0" err="1"/>
              <a:t>glenohumerale</a:t>
            </a:r>
            <a:r>
              <a:rPr lang="de-CH" baseline="0" dirty="0"/>
              <a:t> Beweglichkeit im Sitz. Bei dieser Untersuchung führen wir mit einer Hand den Arm des Patienten und palpieren mit der anderen Hand, um ein Mitlaufen der </a:t>
            </a:r>
            <a:r>
              <a:rPr lang="de-CH" baseline="0" dirty="0" err="1"/>
              <a:t>Scapula</a:t>
            </a:r>
            <a:r>
              <a:rPr lang="de-CH" baseline="0" dirty="0"/>
              <a:t> zu spüren. Sobald die </a:t>
            </a:r>
            <a:r>
              <a:rPr lang="de-CH" baseline="0" dirty="0" err="1"/>
              <a:t>Scapula</a:t>
            </a:r>
            <a:r>
              <a:rPr lang="de-CH" baseline="0" dirty="0"/>
              <a:t> mitläuft, ist die Bewegung nicht mehr </a:t>
            </a:r>
            <a:r>
              <a:rPr lang="de-CH" baseline="0" dirty="0" err="1"/>
              <a:t>glenohumeral</a:t>
            </a:r>
            <a:r>
              <a:rPr lang="de-CH" baseline="0" dirty="0"/>
              <a:t>.</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8</a:t>
            </a:fld>
            <a:endParaRPr lang="nl-NL" dirty="0"/>
          </a:p>
        </p:txBody>
      </p:sp>
    </p:spTree>
    <p:extLst>
      <p:ext uri="{BB962C8B-B14F-4D97-AF65-F5344CB8AC3E}">
        <p14:creationId xmlns:p14="http://schemas.microsoft.com/office/powerpoint/2010/main" val="229140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Elevation ist eine globale</a:t>
            </a:r>
            <a:r>
              <a:rPr lang="de-CH" baseline="0" dirty="0"/>
              <a:t> Testung, weiterlaufende Bewegungen, z.B. der </a:t>
            </a:r>
            <a:r>
              <a:rPr lang="de-CH" baseline="0" dirty="0" err="1"/>
              <a:t>Scapula</a:t>
            </a:r>
            <a:r>
              <a:rPr lang="de-CH" baseline="0" dirty="0"/>
              <a:t>, sind normal.</a:t>
            </a:r>
          </a:p>
          <a:p>
            <a:r>
              <a:rPr lang="de-CH" baseline="0" dirty="0"/>
              <a:t>Bei der Abduktion führen wir eine </a:t>
            </a:r>
            <a:r>
              <a:rPr lang="de-CH" baseline="0" dirty="0" err="1"/>
              <a:t>glenohumerale</a:t>
            </a:r>
            <a:r>
              <a:rPr lang="de-CH" baseline="0" dirty="0"/>
              <a:t> Messung durch – uns interessiert die Beweglichkeit im </a:t>
            </a:r>
            <a:r>
              <a:rPr lang="de-CH" baseline="0" dirty="0" err="1"/>
              <a:t>Glenohumeralgelenk</a:t>
            </a:r>
            <a:r>
              <a:rPr lang="de-CH" baseline="0" dirty="0"/>
              <a:t>. Hier liegt die Norm bei etwa 90°</a:t>
            </a:r>
          </a:p>
          <a:p>
            <a:r>
              <a:rPr lang="de-CH" baseline="0" dirty="0"/>
              <a:t>Die Aussenrotation wird global UND </a:t>
            </a:r>
            <a:r>
              <a:rPr lang="de-CH" baseline="0" dirty="0" err="1"/>
              <a:t>glenohumeral</a:t>
            </a:r>
            <a:r>
              <a:rPr lang="de-CH" baseline="0" dirty="0"/>
              <a:t> gemessen, bei der </a:t>
            </a:r>
            <a:r>
              <a:rPr lang="de-CH" baseline="0" dirty="0" err="1"/>
              <a:t>Innenroation</a:t>
            </a:r>
            <a:r>
              <a:rPr lang="de-CH" baseline="0" dirty="0"/>
              <a:t> interessiert uns wiederum der </a:t>
            </a:r>
            <a:r>
              <a:rPr lang="de-CH" baseline="0" dirty="0" err="1"/>
              <a:t>glenohumerale</a:t>
            </a:r>
            <a:r>
              <a:rPr lang="de-CH" baseline="0" dirty="0"/>
              <a:t> Wert.</a:t>
            </a:r>
            <a:endParaRPr lang="de-CH" dirty="0"/>
          </a:p>
        </p:txBody>
      </p:sp>
      <p:sp>
        <p:nvSpPr>
          <p:cNvPr id="4" name="Foliennummernplatzhalter 3"/>
          <p:cNvSpPr>
            <a:spLocks noGrp="1"/>
          </p:cNvSpPr>
          <p:nvPr>
            <p:ph type="sldNum" sz="quarter" idx="10"/>
          </p:nvPr>
        </p:nvSpPr>
        <p:spPr/>
        <p:txBody>
          <a:bodyPr/>
          <a:lstStyle/>
          <a:p>
            <a:fld id="{8C08F672-13E3-4BCD-A65F-F9D66C29D58F}" type="slidenum">
              <a:rPr lang="nl-NL" smtClean="0"/>
              <a:t>9</a:t>
            </a:fld>
            <a:endParaRPr lang="nl-NL" dirty="0"/>
          </a:p>
        </p:txBody>
      </p:sp>
    </p:spTree>
    <p:extLst>
      <p:ext uri="{BB962C8B-B14F-4D97-AF65-F5344CB8AC3E}">
        <p14:creationId xmlns:p14="http://schemas.microsoft.com/office/powerpoint/2010/main" val="261504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4" name="Thema and date">
            <a:extLst>
              <a:ext uri="{FF2B5EF4-FFF2-40B4-BE49-F238E27FC236}">
                <a16:creationId xmlns:a16="http://schemas.microsoft.com/office/drawing/2014/main" id="{94831998-42DA-45E3-9D77-62123369D346}"/>
              </a:ext>
            </a:extLst>
          </p:cNvPr>
          <p:cNvSpPr>
            <a:spLocks noGrp="1"/>
          </p:cNvSpPr>
          <p:nvPr>
            <p:ph type="body" sz="quarter" idx="17" hasCustomPrompt="1"/>
          </p:nvPr>
        </p:nvSpPr>
        <p:spPr>
          <a:xfrm>
            <a:off x="1077278" y="5384799"/>
            <a:ext cx="10790872" cy="376413"/>
          </a:xfrm>
        </p:spPr>
        <p:txBody>
          <a:bodyPr>
            <a:noAutofit/>
          </a:bodyPr>
          <a:lstStyle>
            <a:lvl1pPr marL="0" indent="0">
              <a:lnSpc>
                <a:spcPct val="120000"/>
              </a:lnSpc>
              <a:spcBef>
                <a:spcPts val="0"/>
              </a:spcBef>
              <a:spcAft>
                <a:spcPts val="0"/>
              </a:spcAft>
              <a:buNone/>
              <a:defRPr sz="1900" b="0" spc="-20" baseline="0">
                <a:latin typeface="+mn-lt"/>
              </a:defRPr>
            </a:lvl1pPr>
          </a:lstStyle>
          <a:p>
            <a:pPr lvl="0"/>
            <a:r>
              <a:rPr lang="en-US" noProof="0" dirty="0"/>
              <a:t>Affiliation</a:t>
            </a:r>
          </a:p>
        </p:txBody>
      </p:sp>
      <p:sp>
        <p:nvSpPr>
          <p:cNvPr id="25" name="Subtitle">
            <a:extLst>
              <a:ext uri="{FF2B5EF4-FFF2-40B4-BE49-F238E27FC236}">
                <a16:creationId xmlns:a16="http://schemas.microsoft.com/office/drawing/2014/main" id="{334DAC06-C0CC-40CA-AFC3-16063BE4CD25}"/>
              </a:ext>
            </a:extLst>
          </p:cNvPr>
          <p:cNvSpPr>
            <a:spLocks noGrp="1"/>
          </p:cNvSpPr>
          <p:nvPr>
            <p:ph type="subTitle" idx="1" hasCustomPrompt="1"/>
          </p:nvPr>
        </p:nvSpPr>
        <p:spPr>
          <a:xfrm>
            <a:off x="1076960" y="1955322"/>
            <a:ext cx="10515600" cy="1508760"/>
          </a:xfrm>
        </p:spPr>
        <p:txBody>
          <a:bodyPr tIns="108000">
            <a:noAutofit/>
          </a:bodyPr>
          <a:lstStyle>
            <a:lvl1pPr marL="0" indent="0" algn="l">
              <a:lnSpc>
                <a:spcPct val="90000"/>
              </a:lnSpc>
              <a:buNone/>
              <a:defRPr sz="42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dirty="0"/>
              <a:t>Titel</a:t>
            </a:r>
          </a:p>
        </p:txBody>
      </p:sp>
      <p:sp>
        <p:nvSpPr>
          <p:cNvPr id="2" name="Title">
            <a:extLst>
              <a:ext uri="{FF2B5EF4-FFF2-40B4-BE49-F238E27FC236}">
                <a16:creationId xmlns:a16="http://schemas.microsoft.com/office/drawing/2014/main" id="{48135589-86E2-4710-BA06-A9C3BB9B5F78}"/>
              </a:ext>
            </a:extLst>
          </p:cNvPr>
          <p:cNvSpPr>
            <a:spLocks noGrp="1"/>
          </p:cNvSpPr>
          <p:nvPr>
            <p:ph type="title" hasCustomPrompt="1"/>
          </p:nvPr>
        </p:nvSpPr>
        <p:spPr>
          <a:xfrm>
            <a:off x="1071880" y="290873"/>
            <a:ext cx="10515600" cy="1182328"/>
          </a:xfrm>
        </p:spPr>
        <p:txBody>
          <a:bodyPr>
            <a:noAutofit/>
          </a:bodyPr>
          <a:lstStyle>
            <a:lvl1pPr>
              <a:defRPr/>
            </a:lvl1pPr>
          </a:lstStyle>
          <a:p>
            <a:r>
              <a:rPr lang="en-US" noProof="0" dirty="0" err="1"/>
              <a:t>Anlass</a:t>
            </a:r>
            <a:br>
              <a:rPr lang="en-US" noProof="0" dirty="0"/>
            </a:br>
            <a:endParaRPr lang="en-US" noProof="0" dirty="0"/>
          </a:p>
        </p:txBody>
      </p:sp>
      <p:sp>
        <p:nvSpPr>
          <p:cNvPr id="4" name="Name">
            <a:extLst>
              <a:ext uri="{FF2B5EF4-FFF2-40B4-BE49-F238E27FC236}">
                <a16:creationId xmlns:a16="http://schemas.microsoft.com/office/drawing/2014/main" id="{F7BBEF40-94F7-ABCA-E772-7C4B83D4B733}"/>
              </a:ext>
            </a:extLst>
          </p:cNvPr>
          <p:cNvSpPr>
            <a:spLocks noGrp="1"/>
          </p:cNvSpPr>
          <p:nvPr>
            <p:ph type="body" sz="quarter" idx="19" hasCustomPrompt="1"/>
          </p:nvPr>
        </p:nvSpPr>
        <p:spPr>
          <a:xfrm>
            <a:off x="1076400" y="4639624"/>
            <a:ext cx="10510202" cy="376413"/>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nSpc>
                <a:spcPct val="120000"/>
              </a:lnSpc>
              <a:buNone/>
              <a:defRPr lang="de-CH" sz="1800" b="1" noProof="0" dirty="0">
                <a:solidFill>
                  <a:schemeClr val="tx1"/>
                </a:solidFill>
              </a:defRPr>
            </a:lvl1pPr>
          </a:lstStyle>
          <a:p>
            <a:pPr lvl="0"/>
            <a:r>
              <a:rPr lang="en-US" noProof="0" dirty="0" err="1"/>
              <a:t>Autoren</a:t>
            </a:r>
            <a:endParaRPr lang="en-US" noProof="0" dirty="0"/>
          </a:p>
        </p:txBody>
      </p:sp>
      <p:cxnSp>
        <p:nvCxnSpPr>
          <p:cNvPr id="3" name="Red line">
            <a:extLst>
              <a:ext uri="{FF2B5EF4-FFF2-40B4-BE49-F238E27FC236}">
                <a16:creationId xmlns:a16="http://schemas.microsoft.com/office/drawing/2014/main" id="{F0624B72-CA48-123B-C362-137C9DC268E3}"/>
              </a:ext>
            </a:extLst>
          </p:cNvPr>
          <p:cNvCxnSpPr>
            <a:cxnSpLocks/>
          </p:cNvCxnSpPr>
          <p:nvPr userDrawn="1"/>
        </p:nvCxnSpPr>
        <p:spPr>
          <a:xfrm>
            <a:off x="1147445" y="47458"/>
            <a:ext cx="10569674" cy="0"/>
          </a:xfrm>
          <a:prstGeom prst="line">
            <a:avLst/>
          </a:prstGeom>
          <a:ln w="952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Untertitel/Text">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D8E2A40A-BBB1-4118-AFA7-75CE56FDBD7A}"/>
              </a:ext>
            </a:extLst>
          </p:cNvPr>
          <p:cNvSpPr>
            <a:spLocks noGrp="1"/>
          </p:cNvSpPr>
          <p:nvPr>
            <p:ph idx="1" hasCustomPrompt="1"/>
          </p:nvPr>
        </p:nvSpPr>
        <p:spPr>
          <a:xfrm>
            <a:off x="1062736" y="2042635"/>
            <a:ext cx="10515600" cy="4351338"/>
          </a:xfrm>
          <a:prstGeom prst="rect">
            <a:avLst/>
          </a:prstGeom>
        </p:spPr>
        <p:txBody>
          <a:bodyPr vert="horz" lIns="91440" tIns="45720" rIns="91440" bIns="45720" rtlCol="0">
            <a:noAutofit/>
          </a:bodyPr>
          <a:lstStyle>
            <a:lvl1pPr>
              <a:spcAft>
                <a:spcPts val="600"/>
              </a:spcAft>
              <a:defRPr sz="2600">
                <a:latin typeface="+mn-lt"/>
              </a:defRPr>
            </a:lvl1pPr>
            <a:lvl2pPr marL="324000">
              <a:spcAft>
                <a:spcPts val="600"/>
              </a:spcAft>
              <a:defRPr sz="2600">
                <a:latin typeface="+mn-lt"/>
              </a:defRPr>
            </a:lvl2pPr>
            <a:lvl3pPr marL="684000">
              <a:spcAft>
                <a:spcPts val="600"/>
              </a:spcAft>
              <a:defRPr sz="2600"/>
            </a:lvl3pPr>
            <a:lvl4pPr marL="1008000">
              <a:spcAft>
                <a:spcPts val="600"/>
              </a:spcAft>
              <a:defRPr sz="2600"/>
            </a:lvl4pPr>
            <a:lvl5pPr marL="1332000">
              <a:spcAft>
                <a:spcPts val="600"/>
              </a:spcAft>
              <a:defRPr sz="2600"/>
            </a:lvl5pPr>
          </a:lstStyle>
          <a:p>
            <a:pPr lvl="0"/>
            <a:r>
              <a:rPr lang="de-CH" noProof="0" dirty="0"/>
              <a:t>Inhalt</a:t>
            </a:r>
          </a:p>
        </p:txBody>
      </p:sp>
      <p:sp>
        <p:nvSpPr>
          <p:cNvPr id="16" name="Subtitle">
            <a:extLst>
              <a:ext uri="{FF2B5EF4-FFF2-40B4-BE49-F238E27FC236}">
                <a16:creationId xmlns:a16="http://schemas.microsoft.com/office/drawing/2014/main" id="{C920BAB7-1FB4-4BAB-8FD4-CB13A5B44986}"/>
              </a:ext>
            </a:extLst>
          </p:cNvPr>
          <p:cNvSpPr>
            <a:spLocks noGrp="1"/>
          </p:cNvSpPr>
          <p:nvPr>
            <p:ph type="body" sz="quarter" idx="14" hasCustomPrompt="1"/>
          </p:nvPr>
        </p:nvSpPr>
        <p:spPr>
          <a:xfrm>
            <a:off x="1069679" y="864677"/>
            <a:ext cx="10515601" cy="645821"/>
          </a:xfrm>
        </p:spPr>
        <p:txBody>
          <a:bodyPr>
            <a:noAutofit/>
          </a:bodyPr>
          <a:lstStyle>
            <a:lvl1pPr marL="0" indent="0">
              <a:lnSpc>
                <a:spcPct val="100000"/>
              </a:lnSpc>
              <a:spcBef>
                <a:spcPts val="0"/>
              </a:spcBef>
              <a:buNone/>
              <a:defRPr sz="4200" b="0">
                <a:solidFill>
                  <a:srgbClr val="9D9D9C"/>
                </a:solidFill>
                <a:latin typeface="+mn-lt"/>
                <a:cs typeface="Arial" panose="020B0604020202020204" pitchFamily="34" charset="0"/>
              </a:defRPr>
            </a:lvl1pPr>
          </a:lstStyle>
          <a:p>
            <a:pPr lvl="0"/>
            <a:r>
              <a:rPr lang="de-CH" noProof="0" dirty="0"/>
              <a:t>Untertitel</a:t>
            </a:r>
          </a:p>
        </p:txBody>
      </p:sp>
      <p:sp>
        <p:nvSpPr>
          <p:cNvPr id="2" name="Title">
            <a:extLst>
              <a:ext uri="{FF2B5EF4-FFF2-40B4-BE49-F238E27FC236}">
                <a16:creationId xmlns:a16="http://schemas.microsoft.com/office/drawing/2014/main" id="{04ABA236-C13C-45D6-A4EB-05DE88EE2D20}"/>
              </a:ext>
            </a:extLst>
          </p:cNvPr>
          <p:cNvSpPr>
            <a:spLocks noGrp="1"/>
          </p:cNvSpPr>
          <p:nvPr>
            <p:ph type="title" hasCustomPrompt="1"/>
          </p:nvPr>
        </p:nvSpPr>
        <p:spPr/>
        <p:txBody>
          <a:bodyPr/>
          <a:lstStyle>
            <a:lvl1pPr>
              <a:defRPr>
                <a:solidFill>
                  <a:schemeClr val="tx1"/>
                </a:solidFill>
              </a:defRPr>
            </a:lvl1pPr>
          </a:lstStyle>
          <a:p>
            <a:r>
              <a:rPr lang="de-CH" noProof="0" dirty="0"/>
              <a:t>Titel</a:t>
            </a:r>
          </a:p>
        </p:txBody>
      </p:sp>
    </p:spTree>
    <p:extLst>
      <p:ext uri="{BB962C8B-B14F-4D97-AF65-F5344CB8AC3E}">
        <p14:creationId xmlns:p14="http://schemas.microsoft.com/office/powerpoint/2010/main" val="379148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Untertitel/Text mit Aufzählung">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D8E2A40A-BBB1-4118-AFA7-75CE56FDBD7A}"/>
              </a:ext>
            </a:extLst>
          </p:cNvPr>
          <p:cNvSpPr>
            <a:spLocks noGrp="1"/>
          </p:cNvSpPr>
          <p:nvPr>
            <p:ph idx="1" hasCustomPrompt="1"/>
          </p:nvPr>
        </p:nvSpPr>
        <p:spPr>
          <a:xfrm>
            <a:off x="1062736" y="2042635"/>
            <a:ext cx="10515600" cy="4351338"/>
          </a:xfrm>
          <a:prstGeom prst="rect">
            <a:avLst/>
          </a:prstGeom>
        </p:spPr>
        <p:txBody>
          <a:bodyPr vert="horz" lIns="91440" tIns="45720" rIns="91440" bIns="45720" rtlCol="0">
            <a:noAutofit/>
          </a:bodyPr>
          <a:lstStyle>
            <a:lvl1pPr marL="457200" indent="-457200">
              <a:spcAft>
                <a:spcPts val="600"/>
              </a:spcAft>
              <a:buFont typeface="Symbol" pitchFamily="2" charset="2"/>
              <a:buChar char="-"/>
              <a:defRPr sz="2600">
                <a:latin typeface="+mn-lt"/>
              </a:defRPr>
            </a:lvl1pPr>
            <a:lvl2pPr marL="324000">
              <a:spcAft>
                <a:spcPts val="600"/>
              </a:spcAft>
              <a:defRPr sz="2600">
                <a:latin typeface="+mn-lt"/>
              </a:defRPr>
            </a:lvl2pPr>
            <a:lvl3pPr marL="892175" indent="-401638">
              <a:spcAft>
                <a:spcPts val="600"/>
              </a:spcAft>
              <a:buFont typeface="Symbol" pitchFamily="2" charset="2"/>
              <a:buChar char="-"/>
              <a:tabLst/>
              <a:defRPr sz="2200" baseline="0"/>
            </a:lvl3pPr>
            <a:lvl4pPr marL="1008000">
              <a:spcAft>
                <a:spcPts val="600"/>
              </a:spcAft>
              <a:defRPr sz="2600"/>
            </a:lvl4pPr>
            <a:lvl5pPr marL="1332000">
              <a:spcAft>
                <a:spcPts val="600"/>
              </a:spcAft>
              <a:defRPr sz="2600"/>
            </a:lvl5pPr>
          </a:lstStyle>
          <a:p>
            <a:pPr lvl="0"/>
            <a:r>
              <a:rPr lang="de-CH" noProof="0" dirty="0"/>
              <a:t>Ebene 1</a:t>
            </a:r>
          </a:p>
          <a:p>
            <a:pPr lvl="2"/>
            <a:r>
              <a:rPr lang="de-CH" noProof="0" dirty="0"/>
              <a:t>Ebene 2</a:t>
            </a:r>
          </a:p>
        </p:txBody>
      </p:sp>
      <p:sp>
        <p:nvSpPr>
          <p:cNvPr id="16" name="Subtitle">
            <a:extLst>
              <a:ext uri="{FF2B5EF4-FFF2-40B4-BE49-F238E27FC236}">
                <a16:creationId xmlns:a16="http://schemas.microsoft.com/office/drawing/2014/main" id="{C920BAB7-1FB4-4BAB-8FD4-CB13A5B44986}"/>
              </a:ext>
            </a:extLst>
          </p:cNvPr>
          <p:cNvSpPr>
            <a:spLocks noGrp="1"/>
          </p:cNvSpPr>
          <p:nvPr>
            <p:ph type="body" sz="quarter" idx="14" hasCustomPrompt="1"/>
          </p:nvPr>
        </p:nvSpPr>
        <p:spPr>
          <a:xfrm>
            <a:off x="1069679" y="864677"/>
            <a:ext cx="10515601" cy="645821"/>
          </a:xfrm>
        </p:spPr>
        <p:txBody>
          <a:bodyPr>
            <a:noAutofit/>
          </a:bodyPr>
          <a:lstStyle>
            <a:lvl1pPr marL="0" indent="0">
              <a:lnSpc>
                <a:spcPct val="100000"/>
              </a:lnSpc>
              <a:spcBef>
                <a:spcPts val="0"/>
              </a:spcBef>
              <a:buNone/>
              <a:defRPr sz="4200" b="0">
                <a:solidFill>
                  <a:srgbClr val="9D9D9C"/>
                </a:solidFill>
                <a:latin typeface="+mn-lt"/>
                <a:cs typeface="Arial" panose="020B0604020202020204" pitchFamily="34" charset="0"/>
              </a:defRPr>
            </a:lvl1pPr>
          </a:lstStyle>
          <a:p>
            <a:pPr lvl="0"/>
            <a:r>
              <a:rPr lang="de-CH" noProof="0" dirty="0"/>
              <a:t>Untertitel</a:t>
            </a:r>
          </a:p>
        </p:txBody>
      </p:sp>
      <p:sp>
        <p:nvSpPr>
          <p:cNvPr id="2" name="Title">
            <a:extLst>
              <a:ext uri="{FF2B5EF4-FFF2-40B4-BE49-F238E27FC236}">
                <a16:creationId xmlns:a16="http://schemas.microsoft.com/office/drawing/2014/main" id="{04ABA236-C13C-45D6-A4EB-05DE88EE2D20}"/>
              </a:ext>
            </a:extLst>
          </p:cNvPr>
          <p:cNvSpPr>
            <a:spLocks noGrp="1"/>
          </p:cNvSpPr>
          <p:nvPr>
            <p:ph type="title" hasCustomPrompt="1"/>
          </p:nvPr>
        </p:nvSpPr>
        <p:spPr/>
        <p:txBody>
          <a:bodyPr/>
          <a:lstStyle>
            <a:lvl1pPr>
              <a:defRPr>
                <a:solidFill>
                  <a:schemeClr val="tx1"/>
                </a:solidFill>
              </a:defRPr>
            </a:lvl1pPr>
          </a:lstStyle>
          <a:p>
            <a:r>
              <a:rPr lang="de-CH" noProof="0" dirty="0"/>
              <a:t>Titel</a:t>
            </a:r>
          </a:p>
        </p:txBody>
      </p:sp>
    </p:spTree>
    <p:extLst>
      <p:ext uri="{BB962C8B-B14F-4D97-AF65-F5344CB8AC3E}">
        <p14:creationId xmlns:p14="http://schemas.microsoft.com/office/powerpoint/2010/main" val="57696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Titel/Untertitel/2 Spalten">
    <p:spTree>
      <p:nvGrpSpPr>
        <p:cNvPr id="1" name=""/>
        <p:cNvGrpSpPr/>
        <p:nvPr/>
      </p:nvGrpSpPr>
      <p:grpSpPr>
        <a:xfrm>
          <a:off x="0" y="0"/>
          <a:ext cx="0" cy="0"/>
          <a:chOff x="0" y="0"/>
          <a:chExt cx="0" cy="0"/>
        </a:xfrm>
      </p:grpSpPr>
      <p:sp>
        <p:nvSpPr>
          <p:cNvPr id="4" name="Text right">
            <a:extLst>
              <a:ext uri="{FF2B5EF4-FFF2-40B4-BE49-F238E27FC236}">
                <a16:creationId xmlns:a16="http://schemas.microsoft.com/office/drawing/2014/main" id="{06CD3D0C-D4D1-4875-BB7B-BDA878B42894}"/>
              </a:ext>
            </a:extLst>
          </p:cNvPr>
          <p:cNvSpPr>
            <a:spLocks noGrp="1"/>
          </p:cNvSpPr>
          <p:nvPr>
            <p:ph sz="half" idx="2" hasCustomPrompt="1"/>
          </p:nvPr>
        </p:nvSpPr>
        <p:spPr>
          <a:xfrm>
            <a:off x="6527800" y="2038985"/>
            <a:ext cx="5057480" cy="4351338"/>
          </a:xfrm>
        </p:spPr>
        <p:txBody>
          <a:bodyPr>
            <a:noAutofit/>
          </a:bodyPr>
          <a:lstStyle>
            <a:lvl1pPr marL="0" indent="0" algn="l">
              <a:lnSpc>
                <a:spcPts val="3200"/>
              </a:lnSpc>
              <a:buFont typeface="Arial" panose="020B0604020202020204" pitchFamily="34" charset="0"/>
              <a:buNone/>
              <a:defRPr sz="2600" spc="20" baseline="0"/>
            </a:lvl1pPr>
          </a:lstStyle>
          <a:p>
            <a:pPr lvl="0"/>
            <a:r>
              <a:rPr lang="de-CH" noProof="0" dirty="0"/>
              <a:t>Inhalt</a:t>
            </a:r>
          </a:p>
          <a:p>
            <a:pPr algn="l"/>
            <a:endParaRPr lang="de-CH" noProof="0" dirty="0"/>
          </a:p>
        </p:txBody>
      </p:sp>
      <p:sp>
        <p:nvSpPr>
          <p:cNvPr id="3" name="Text left">
            <a:extLst>
              <a:ext uri="{FF2B5EF4-FFF2-40B4-BE49-F238E27FC236}">
                <a16:creationId xmlns:a16="http://schemas.microsoft.com/office/drawing/2014/main" id="{AC0B7127-FA76-4553-9FAF-1E1BE6C7AC0A}"/>
              </a:ext>
            </a:extLst>
          </p:cNvPr>
          <p:cNvSpPr>
            <a:spLocks noGrp="1"/>
          </p:cNvSpPr>
          <p:nvPr>
            <p:ph sz="half" idx="1" hasCustomPrompt="1"/>
          </p:nvPr>
        </p:nvSpPr>
        <p:spPr>
          <a:xfrm>
            <a:off x="1071880" y="2038985"/>
            <a:ext cx="5181600" cy="4351338"/>
          </a:xfrm>
        </p:spPr>
        <p:txBody>
          <a:bodyPr>
            <a:noAutofit/>
          </a:bodyPr>
          <a:lstStyle>
            <a:lvl1pPr algn="l">
              <a:lnSpc>
                <a:spcPts val="3200"/>
              </a:lnSpc>
              <a:defRPr sz="2600" spc="20" baseline="0"/>
            </a:lvl1pPr>
          </a:lstStyle>
          <a:p>
            <a:pPr lvl="0"/>
            <a:r>
              <a:rPr lang="de-CH" noProof="0" dirty="0"/>
              <a:t>Inhalt</a:t>
            </a:r>
          </a:p>
        </p:txBody>
      </p:sp>
      <p:sp>
        <p:nvSpPr>
          <p:cNvPr id="11" name="Subtitle">
            <a:extLst>
              <a:ext uri="{FF2B5EF4-FFF2-40B4-BE49-F238E27FC236}">
                <a16:creationId xmlns:a16="http://schemas.microsoft.com/office/drawing/2014/main" id="{243EB6CE-14F4-412E-8770-2B868A8B9B37}"/>
              </a:ext>
            </a:extLst>
          </p:cNvPr>
          <p:cNvSpPr>
            <a:spLocks noGrp="1"/>
          </p:cNvSpPr>
          <p:nvPr>
            <p:ph type="body" sz="quarter" idx="14" hasCustomPrompt="1"/>
          </p:nvPr>
        </p:nvSpPr>
        <p:spPr>
          <a:xfrm>
            <a:off x="1069679" y="864677"/>
            <a:ext cx="10515601" cy="645821"/>
          </a:xfrm>
        </p:spPr>
        <p:txBody>
          <a:bodyPr>
            <a:noAutofit/>
          </a:bodyPr>
          <a:lstStyle>
            <a:lvl1pPr marL="0" indent="0">
              <a:lnSpc>
                <a:spcPct val="100000"/>
              </a:lnSpc>
              <a:spcBef>
                <a:spcPts val="0"/>
              </a:spcBef>
              <a:buNone/>
              <a:defRPr sz="4200" b="0">
                <a:solidFill>
                  <a:srgbClr val="9D9D9C"/>
                </a:solidFill>
                <a:latin typeface="+mn-lt"/>
                <a:cs typeface="Arial" panose="020B0604020202020204" pitchFamily="34" charset="0"/>
              </a:defRPr>
            </a:lvl1pPr>
          </a:lstStyle>
          <a:p>
            <a:pPr lvl="0"/>
            <a:r>
              <a:rPr lang="de-CH" noProof="0" dirty="0"/>
              <a:t>Untertitel</a:t>
            </a:r>
          </a:p>
        </p:txBody>
      </p:sp>
      <p:sp>
        <p:nvSpPr>
          <p:cNvPr id="2" name="Title">
            <a:extLst>
              <a:ext uri="{FF2B5EF4-FFF2-40B4-BE49-F238E27FC236}">
                <a16:creationId xmlns:a16="http://schemas.microsoft.com/office/drawing/2014/main" id="{5214DED6-35DF-4092-8EEE-D8D0D6936D38}"/>
              </a:ext>
            </a:extLst>
          </p:cNvPr>
          <p:cNvSpPr>
            <a:spLocks noGrp="1"/>
          </p:cNvSpPr>
          <p:nvPr>
            <p:ph type="title" hasCustomPrompt="1"/>
          </p:nvPr>
        </p:nvSpPr>
        <p:spPr/>
        <p:txBody>
          <a:bodyPr/>
          <a:lstStyle>
            <a:lvl1pPr>
              <a:defRPr>
                <a:solidFill>
                  <a:schemeClr val="tx1"/>
                </a:solidFill>
              </a:defRPr>
            </a:lvl1pPr>
          </a:lstStyle>
          <a:p>
            <a:r>
              <a:rPr lang="de-CH" noProof="0" dirty="0"/>
              <a:t>Titel</a:t>
            </a:r>
          </a:p>
        </p:txBody>
      </p:sp>
    </p:spTree>
    <p:extLst>
      <p:ext uri="{BB962C8B-B14F-4D97-AF65-F5344CB8AC3E}">
        <p14:creationId xmlns:p14="http://schemas.microsoft.com/office/powerpoint/2010/main" val="204441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Titel mit Text ohne Untertitel">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D8E2A40A-BBB1-4118-AFA7-75CE56FDBD7A}"/>
              </a:ext>
            </a:extLst>
          </p:cNvPr>
          <p:cNvSpPr>
            <a:spLocks noGrp="1"/>
          </p:cNvSpPr>
          <p:nvPr>
            <p:ph idx="1" hasCustomPrompt="1"/>
          </p:nvPr>
        </p:nvSpPr>
        <p:spPr>
          <a:xfrm>
            <a:off x="1062736" y="1422875"/>
            <a:ext cx="10515600" cy="4351338"/>
          </a:xfrm>
          <a:prstGeom prst="rect">
            <a:avLst/>
          </a:prstGeom>
        </p:spPr>
        <p:txBody>
          <a:bodyPr vert="horz" lIns="91440" tIns="45720" rIns="91440" bIns="45720" rtlCol="0">
            <a:noAutofit/>
          </a:bodyPr>
          <a:lstStyle>
            <a:lvl1pPr>
              <a:spcAft>
                <a:spcPts val="600"/>
              </a:spcAft>
              <a:defRPr sz="2600">
                <a:latin typeface="+mn-lt"/>
              </a:defRPr>
            </a:lvl1pPr>
            <a:lvl2pPr marL="324000">
              <a:spcAft>
                <a:spcPts val="600"/>
              </a:spcAft>
              <a:defRPr sz="2600">
                <a:latin typeface="+mn-lt"/>
              </a:defRPr>
            </a:lvl2pPr>
            <a:lvl3pPr marL="684000">
              <a:spcAft>
                <a:spcPts val="600"/>
              </a:spcAft>
              <a:defRPr sz="2600"/>
            </a:lvl3pPr>
            <a:lvl4pPr marL="1008000">
              <a:spcAft>
                <a:spcPts val="600"/>
              </a:spcAft>
              <a:defRPr sz="2600"/>
            </a:lvl4pPr>
            <a:lvl5pPr marL="1332000">
              <a:spcAft>
                <a:spcPts val="600"/>
              </a:spcAft>
              <a:defRPr sz="2600"/>
            </a:lvl5pPr>
          </a:lstStyle>
          <a:p>
            <a:pPr lvl="0"/>
            <a:r>
              <a:rPr lang="de-CH" noProof="0" dirty="0"/>
              <a:t>Inhalt</a:t>
            </a:r>
          </a:p>
        </p:txBody>
      </p:sp>
      <p:sp>
        <p:nvSpPr>
          <p:cNvPr id="2" name="Title">
            <a:extLst>
              <a:ext uri="{FF2B5EF4-FFF2-40B4-BE49-F238E27FC236}">
                <a16:creationId xmlns:a16="http://schemas.microsoft.com/office/drawing/2014/main" id="{04ABA236-C13C-45D6-A4EB-05DE88EE2D20}"/>
              </a:ext>
            </a:extLst>
          </p:cNvPr>
          <p:cNvSpPr>
            <a:spLocks noGrp="1"/>
          </p:cNvSpPr>
          <p:nvPr>
            <p:ph type="title" hasCustomPrompt="1"/>
          </p:nvPr>
        </p:nvSpPr>
        <p:spPr/>
        <p:txBody>
          <a:bodyPr/>
          <a:lstStyle>
            <a:lvl1pPr>
              <a:defRPr>
                <a:solidFill>
                  <a:schemeClr val="tx1"/>
                </a:solidFill>
              </a:defRPr>
            </a:lvl1pPr>
          </a:lstStyle>
          <a:p>
            <a:r>
              <a:rPr lang="de-CH" noProof="0" dirty="0"/>
              <a:t>Titel</a:t>
            </a:r>
          </a:p>
        </p:txBody>
      </p:sp>
    </p:spTree>
    <p:extLst>
      <p:ext uri="{BB962C8B-B14F-4D97-AF65-F5344CB8AC3E}">
        <p14:creationId xmlns:p14="http://schemas.microsoft.com/office/powerpoint/2010/main" val="218262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Date" descr="{&quot;templafy&quot;:{&quot;id&quot;:&quot;cb7156ac-7a35-4f44-8d34-c16141d206a2&quot;}}">
            <a:extLst>
              <a:ext uri="{FF2B5EF4-FFF2-40B4-BE49-F238E27FC236}">
                <a16:creationId xmlns:a16="http://schemas.microsoft.com/office/drawing/2014/main" id="{C8A7B36A-B3BC-45C2-A59F-40A3507CDE25}"/>
              </a:ext>
            </a:extLst>
          </p:cNvPr>
          <p:cNvSpPr/>
          <p:nvPr userDrawn="1"/>
        </p:nvSpPr>
        <p:spPr>
          <a:xfrm>
            <a:off x="1342800" y="6444000"/>
            <a:ext cx="1615873"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CH" sz="1200" noProof="0" dirty="0">
              <a:solidFill>
                <a:schemeClr val="tx1"/>
              </a:solidFill>
              <a:latin typeface="+mn-lt"/>
            </a:endParaRPr>
          </a:p>
        </p:txBody>
      </p:sp>
      <p:sp>
        <p:nvSpPr>
          <p:cNvPr id="3" name="Text">
            <a:extLst>
              <a:ext uri="{FF2B5EF4-FFF2-40B4-BE49-F238E27FC236}">
                <a16:creationId xmlns:a16="http://schemas.microsoft.com/office/drawing/2014/main" id="{9B41C1E1-CEB7-486D-9162-CFFACABF07BF}"/>
              </a:ext>
            </a:extLst>
          </p:cNvPr>
          <p:cNvSpPr>
            <a:spLocks noGrp="1"/>
          </p:cNvSpPr>
          <p:nvPr>
            <p:ph type="body" idx="1"/>
          </p:nvPr>
        </p:nvSpPr>
        <p:spPr>
          <a:xfrm>
            <a:off x="1062736" y="2042635"/>
            <a:ext cx="10515600" cy="4351338"/>
          </a:xfrm>
          <a:prstGeom prst="rect">
            <a:avLst/>
          </a:prstGeom>
        </p:spPr>
        <p:txBody>
          <a:bodyPr vert="horz" lIns="91440" tIns="45720" rIns="91440" bIns="45720" rtlCol="0">
            <a:noAutofit/>
          </a:bodyPr>
          <a:lstStyle/>
          <a:p>
            <a:pPr lvl="0"/>
            <a:r>
              <a:rPr lang="de-CH" noProof="0" dirty="0"/>
              <a:t>Text</a:t>
            </a:r>
          </a:p>
        </p:txBody>
      </p:sp>
      <p:sp>
        <p:nvSpPr>
          <p:cNvPr id="2" name="Titel">
            <a:extLst>
              <a:ext uri="{FF2B5EF4-FFF2-40B4-BE49-F238E27FC236}">
                <a16:creationId xmlns:a16="http://schemas.microsoft.com/office/drawing/2014/main" id="{789BBD91-FA68-409D-B381-32B864E6929E}"/>
              </a:ext>
            </a:extLst>
          </p:cNvPr>
          <p:cNvSpPr>
            <a:spLocks noGrp="1"/>
          </p:cNvSpPr>
          <p:nvPr>
            <p:ph type="title"/>
          </p:nvPr>
        </p:nvSpPr>
        <p:spPr>
          <a:xfrm>
            <a:off x="1071880" y="290873"/>
            <a:ext cx="10515600" cy="749575"/>
          </a:xfrm>
          <a:prstGeom prst="rect">
            <a:avLst/>
          </a:prstGeom>
        </p:spPr>
        <p:txBody>
          <a:bodyPr vert="horz" lIns="91440" tIns="90000" rIns="91440" bIns="45720" rtlCol="0" anchor="t">
            <a:noAutofit/>
          </a:bodyPr>
          <a:lstStyle/>
          <a:p>
            <a:r>
              <a:rPr lang="de-CH" noProof="0" dirty="0"/>
              <a:t>Titel </a:t>
            </a:r>
          </a:p>
        </p:txBody>
      </p:sp>
      <p:pic>
        <p:nvPicPr>
          <p:cNvPr id="877164658" name="Logo" descr="{&quot;templafy&quot;:{&quot;id&quot;:&quot;be5a5bb7-858a-4b1f-b2a4-f92c4b30d4ec&quot;}}"/>
          <p:cNvPicPr>
            <a:picLocks noChangeAspect="1"/>
          </p:cNvPicPr>
          <p:nvPr/>
        </p:nvPicPr>
        <p:blipFill>
          <a:blip r:embed="rId7"/>
          <a:stretch>
            <a:fillRect/>
          </a:stretch>
        </p:blipFill>
        <p:spPr>
          <a:xfrm>
            <a:off x="93600" y="306000"/>
            <a:ext cx="1148400" cy="720000"/>
          </a:xfrm>
          <a:prstGeom prst="rect">
            <a:avLst/>
          </a:prstGeom>
        </p:spPr>
      </p:pic>
      <p:cxnSp>
        <p:nvCxnSpPr>
          <p:cNvPr id="13" name="Red line">
            <a:extLst>
              <a:ext uri="{FF2B5EF4-FFF2-40B4-BE49-F238E27FC236}">
                <a16:creationId xmlns:a16="http://schemas.microsoft.com/office/drawing/2014/main" id="{ADA05145-5711-4522-8D2E-644F05000567}"/>
              </a:ext>
            </a:extLst>
          </p:cNvPr>
          <p:cNvCxnSpPr>
            <a:cxnSpLocks/>
          </p:cNvCxnSpPr>
          <p:nvPr userDrawn="1"/>
        </p:nvCxnSpPr>
        <p:spPr>
          <a:xfrm>
            <a:off x="1147445" y="47458"/>
            <a:ext cx="10569674" cy="0"/>
          </a:xfrm>
          <a:prstGeom prst="line">
            <a:avLst/>
          </a:prstGeom>
          <a:ln w="952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465952"/>
      </p:ext>
    </p:extLst>
  </p:cSld>
  <p:clrMap bg1="lt1" tx1="dk1" bg2="lt2" tx2="dk2" accent1="accent1" accent2="accent2" accent3="accent3" accent4="accent4" accent5="accent5" accent6="accent6" hlink="hlink" folHlink="folHlink"/>
  <p:sldLayoutIdLst>
    <p:sldLayoutId id="2147483717" r:id="rId1"/>
    <p:sldLayoutId id="2147483654" r:id="rId2"/>
    <p:sldLayoutId id="2147483722" r:id="rId3"/>
    <p:sldLayoutId id="2147483680" r:id="rId4"/>
    <p:sldLayoutId id="2147483706" r:id="rId5"/>
  </p:sldLayoutIdLst>
  <p:hf sldNum="0" hdr="0"/>
  <p:txStyles>
    <p:titleStyle>
      <a:lvl1pPr algn="l" defTabSz="914400" rtl="0" eaLnBrk="1" latinLnBrk="0" hangingPunct="1">
        <a:lnSpc>
          <a:spcPct val="90000"/>
        </a:lnSpc>
        <a:spcBef>
          <a:spcPct val="0"/>
        </a:spcBef>
        <a:buNone/>
        <a:defRPr sz="4200"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1000"/>
        </a:spcBef>
        <a:spcAft>
          <a:spcPts val="600"/>
        </a:spcAft>
        <a:buClr>
          <a:schemeClr val="tx1"/>
        </a:buClr>
        <a:buFontTx/>
        <a:buNone/>
        <a:defRPr sz="2600" kern="1200">
          <a:solidFill>
            <a:schemeClr val="tx1"/>
          </a:solidFill>
          <a:latin typeface="+mn-lt"/>
          <a:ea typeface="+mn-ea"/>
          <a:cs typeface="+mn-cs"/>
        </a:defRPr>
      </a:lvl1pPr>
      <a:lvl2pPr marL="324000" indent="-324000" algn="l" defTabSz="914400" rtl="0" eaLnBrk="1" latinLnBrk="0" hangingPunct="1">
        <a:lnSpc>
          <a:spcPct val="100000"/>
        </a:lnSpc>
        <a:spcBef>
          <a:spcPts val="500"/>
        </a:spcBef>
        <a:spcAft>
          <a:spcPts val="600"/>
        </a:spcAft>
        <a:buClr>
          <a:srgbClr val="FF0000"/>
        </a:buClr>
        <a:buFontTx/>
        <a:buChar char="‒"/>
        <a:defRPr sz="2600" kern="1200">
          <a:solidFill>
            <a:schemeClr val="tx1"/>
          </a:solidFill>
          <a:latin typeface="+mn-lt"/>
          <a:ea typeface="+mn-ea"/>
          <a:cs typeface="+mn-cs"/>
        </a:defRPr>
      </a:lvl2pPr>
      <a:lvl3pPr marL="360000" indent="0" algn="l" defTabSz="914400" rtl="0" eaLnBrk="1" latinLnBrk="0" hangingPunct="1">
        <a:lnSpc>
          <a:spcPct val="100000"/>
        </a:lnSpc>
        <a:spcBef>
          <a:spcPts val="500"/>
        </a:spcBef>
        <a:spcAft>
          <a:spcPts val="600"/>
        </a:spcAft>
        <a:buFontTx/>
        <a:buNone/>
        <a:defRPr sz="2200" kern="1200">
          <a:solidFill>
            <a:schemeClr val="tx1"/>
          </a:solidFill>
          <a:latin typeface="ArialMT"/>
          <a:ea typeface="+mn-ea"/>
          <a:cs typeface="+mn-cs"/>
        </a:defRPr>
      </a:lvl3pPr>
      <a:lvl4pPr marL="684000" indent="0" algn="l" defTabSz="914400" rtl="0" eaLnBrk="1" latinLnBrk="0" hangingPunct="1">
        <a:lnSpc>
          <a:spcPct val="100000"/>
        </a:lnSpc>
        <a:spcBef>
          <a:spcPts val="500"/>
        </a:spcBef>
        <a:spcAft>
          <a:spcPts val="600"/>
        </a:spcAft>
        <a:buFont typeface="Symbol" pitchFamily="2" charset="2"/>
        <a:buNone/>
        <a:defRPr sz="2200" kern="1200">
          <a:solidFill>
            <a:schemeClr val="tx1"/>
          </a:solidFill>
          <a:latin typeface="ArialMT"/>
          <a:ea typeface="+mn-ea"/>
          <a:cs typeface="+mn-cs"/>
        </a:defRPr>
      </a:lvl4pPr>
      <a:lvl5pPr marL="1332000" indent="-324000" algn="l" defTabSz="914400" rtl="0" eaLnBrk="1" latinLnBrk="0" hangingPunct="1">
        <a:lnSpc>
          <a:spcPct val="100000"/>
        </a:lnSpc>
        <a:spcBef>
          <a:spcPts val="500"/>
        </a:spcBef>
        <a:spcAft>
          <a:spcPts val="600"/>
        </a:spcAft>
        <a:buFontTx/>
        <a:buChar char="‒"/>
        <a:defRPr sz="2600" kern="1200">
          <a:solidFill>
            <a:schemeClr val="tx1"/>
          </a:solidFill>
          <a:latin typeface="ArialM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tiff"/><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8395214F-01D7-07D5-ADE5-55E6A04111BA}"/>
              </a:ext>
            </a:extLst>
          </p:cNvPr>
          <p:cNvSpPr>
            <a:spLocks noGrp="1"/>
          </p:cNvSpPr>
          <p:nvPr>
            <p:ph type="subTitle" idx="1"/>
          </p:nvPr>
        </p:nvSpPr>
        <p:spPr/>
        <p:txBody>
          <a:bodyPr/>
          <a:lstStyle/>
          <a:p>
            <a:r>
              <a:rPr lang="de-CH" dirty="0"/>
              <a:t>Schulteruntersuchung – in 5 Minuten zur richtigen Diagnose</a:t>
            </a:r>
            <a:endParaRPr lang="en-US" dirty="0"/>
          </a:p>
        </p:txBody>
      </p:sp>
      <p:sp>
        <p:nvSpPr>
          <p:cNvPr id="4" name="Titel 3">
            <a:extLst>
              <a:ext uri="{FF2B5EF4-FFF2-40B4-BE49-F238E27FC236}">
                <a16:creationId xmlns:a16="http://schemas.microsoft.com/office/drawing/2014/main" id="{E67A2B7C-7C8D-3483-BAD2-CBF64F9689E4}"/>
              </a:ext>
            </a:extLst>
          </p:cNvPr>
          <p:cNvSpPr>
            <a:spLocks noGrp="1"/>
          </p:cNvSpPr>
          <p:nvPr>
            <p:ph type="title"/>
          </p:nvPr>
        </p:nvSpPr>
        <p:spPr/>
        <p:txBody>
          <a:bodyPr/>
          <a:lstStyle/>
          <a:p>
            <a:r>
              <a:rPr lang="de-CH" dirty="0"/>
              <a:t>Fortbildungsanlass Schulter, 13.11.25</a:t>
            </a:r>
          </a:p>
        </p:txBody>
      </p:sp>
      <p:sp>
        <p:nvSpPr>
          <p:cNvPr id="2" name="Textplatzhalter 1"/>
          <p:cNvSpPr>
            <a:spLocks noGrp="1"/>
          </p:cNvSpPr>
          <p:nvPr>
            <p:ph type="body" sz="quarter" idx="19"/>
          </p:nvPr>
        </p:nvSpPr>
        <p:spPr/>
        <p:txBody>
          <a:bodyPr/>
          <a:lstStyle/>
          <a:p>
            <a:r>
              <a:rPr lang="de-CH" dirty="0"/>
              <a:t>Annina Gunti</a:t>
            </a:r>
          </a:p>
        </p:txBody>
      </p:sp>
      <p:sp>
        <p:nvSpPr>
          <p:cNvPr id="3" name="Textplatzhalter 2"/>
          <p:cNvSpPr>
            <a:spLocks noGrp="1"/>
          </p:cNvSpPr>
          <p:nvPr>
            <p:ph type="body" sz="quarter" idx="17"/>
          </p:nvPr>
        </p:nvSpPr>
        <p:spPr/>
        <p:txBody>
          <a:bodyPr/>
          <a:lstStyle/>
          <a:p>
            <a:r>
              <a:rPr lang="de-CH" dirty="0"/>
              <a:t>Dipl. Physiotherapeutin, Team Schulter-, Ellbogen- und Sportorthopädie</a:t>
            </a:r>
          </a:p>
        </p:txBody>
      </p:sp>
    </p:spTree>
    <p:extLst>
      <p:ext uri="{BB962C8B-B14F-4D97-AF65-F5344CB8AC3E}">
        <p14:creationId xmlns:p14="http://schemas.microsoft.com/office/powerpoint/2010/main" val="3960310781"/>
      </p:ext>
    </p:extLst>
  </p:cSld>
  <p:clrMapOvr>
    <a:masterClrMapping/>
  </p:clrMapOvr>
  <mc:AlternateContent xmlns:mc="http://schemas.openxmlformats.org/markup-compatibility/2006" xmlns:p14="http://schemas.microsoft.com/office/powerpoint/2010/main">
    <mc:Choice Requires="p14">
      <p:transition spd="slow" p14:dur="2000" advTm="38155"/>
    </mc:Choice>
    <mc:Fallback xmlns="">
      <p:transition spd="slow" advTm="381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4003563283"/>
              </p:ext>
            </p:extLst>
          </p:nvPr>
        </p:nvGraphicFramePr>
        <p:xfrm>
          <a:off x="1069679" y="2772875"/>
          <a:ext cx="10515600" cy="11125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134384495"/>
                    </a:ext>
                  </a:extLst>
                </a:gridCol>
                <a:gridCol w="3505200">
                  <a:extLst>
                    <a:ext uri="{9D8B030D-6E8A-4147-A177-3AD203B41FA5}">
                      <a16:colId xmlns:a16="http://schemas.microsoft.com/office/drawing/2014/main" val="292718154"/>
                    </a:ext>
                  </a:extLst>
                </a:gridCol>
                <a:gridCol w="3505200">
                  <a:extLst>
                    <a:ext uri="{9D8B030D-6E8A-4147-A177-3AD203B41FA5}">
                      <a16:colId xmlns:a16="http://schemas.microsoft.com/office/drawing/2014/main" val="1843707937"/>
                    </a:ext>
                  </a:extLst>
                </a:gridCol>
              </a:tblGrid>
              <a:tr h="370840">
                <a:tc>
                  <a:txBody>
                    <a:bodyPr/>
                    <a:lstStyle/>
                    <a:p>
                      <a:endParaRPr lang="de-CH" dirty="0"/>
                    </a:p>
                  </a:txBody>
                  <a:tcPr>
                    <a:solidFill>
                      <a:schemeClr val="bg1"/>
                    </a:solidFill>
                  </a:tcPr>
                </a:tc>
                <a:tc>
                  <a:txBody>
                    <a:bodyPr/>
                    <a:lstStyle/>
                    <a:p>
                      <a:r>
                        <a:rPr lang="de-CH" dirty="0"/>
                        <a:t>passiv</a:t>
                      </a:r>
                    </a:p>
                  </a:txBody>
                  <a:tcPr/>
                </a:tc>
                <a:tc>
                  <a:txBody>
                    <a:bodyPr/>
                    <a:lstStyle/>
                    <a:p>
                      <a:r>
                        <a:rPr lang="de-CH" dirty="0"/>
                        <a:t>aktiv</a:t>
                      </a:r>
                    </a:p>
                  </a:txBody>
                  <a:tcPr/>
                </a:tc>
                <a:extLst>
                  <a:ext uri="{0D108BD9-81ED-4DB2-BD59-A6C34878D82A}">
                    <a16:rowId xmlns:a16="http://schemas.microsoft.com/office/drawing/2014/main" val="1605832930"/>
                  </a:ext>
                </a:extLst>
              </a:tr>
              <a:tr h="370840">
                <a:tc>
                  <a:txBody>
                    <a:bodyPr/>
                    <a:lstStyle/>
                    <a:p>
                      <a:r>
                        <a:rPr lang="de-CH" dirty="0"/>
                        <a:t>RM Ruptur</a:t>
                      </a:r>
                    </a:p>
                  </a:txBody>
                  <a:tcPr/>
                </a:tc>
                <a:tc>
                  <a:txBody>
                    <a:bodyPr/>
                    <a:lstStyle/>
                    <a:p>
                      <a:r>
                        <a:rPr lang="de-CH" dirty="0"/>
                        <a:t>normal</a:t>
                      </a:r>
                    </a:p>
                  </a:txBody>
                  <a:tcPr/>
                </a:tc>
                <a:tc>
                  <a:txBody>
                    <a:bodyPr/>
                    <a:lstStyle/>
                    <a:p>
                      <a:r>
                        <a:rPr lang="de-CH" dirty="0"/>
                        <a:t>vermindert</a:t>
                      </a:r>
                    </a:p>
                  </a:txBody>
                  <a:tcPr/>
                </a:tc>
                <a:extLst>
                  <a:ext uri="{0D108BD9-81ED-4DB2-BD59-A6C34878D82A}">
                    <a16:rowId xmlns:a16="http://schemas.microsoft.com/office/drawing/2014/main" val="2428281633"/>
                  </a:ext>
                </a:extLst>
              </a:tr>
              <a:tr h="370840">
                <a:tc>
                  <a:txBody>
                    <a:bodyPr/>
                    <a:lstStyle/>
                    <a:p>
                      <a:r>
                        <a:rPr lang="de-CH" dirty="0" err="1"/>
                        <a:t>Frozen</a:t>
                      </a:r>
                      <a:r>
                        <a:rPr lang="de-CH" dirty="0"/>
                        <a:t> </a:t>
                      </a:r>
                      <a:r>
                        <a:rPr lang="de-CH" dirty="0" err="1"/>
                        <a:t>Shoulder</a:t>
                      </a:r>
                      <a:endParaRPr lang="de-CH" dirty="0"/>
                    </a:p>
                  </a:txBody>
                  <a:tcPr/>
                </a:tc>
                <a:tc>
                  <a:txBody>
                    <a:bodyPr/>
                    <a:lstStyle/>
                    <a:p>
                      <a:r>
                        <a:rPr lang="de-CH" dirty="0"/>
                        <a:t>vermindert</a:t>
                      </a:r>
                    </a:p>
                  </a:txBody>
                  <a:tcPr/>
                </a:tc>
                <a:tc>
                  <a:txBody>
                    <a:bodyPr/>
                    <a:lstStyle/>
                    <a:p>
                      <a:r>
                        <a:rPr lang="de-CH" dirty="0"/>
                        <a:t>vermindert</a:t>
                      </a:r>
                    </a:p>
                  </a:txBody>
                  <a:tcPr/>
                </a:tc>
                <a:extLst>
                  <a:ext uri="{0D108BD9-81ED-4DB2-BD59-A6C34878D82A}">
                    <a16:rowId xmlns:a16="http://schemas.microsoft.com/office/drawing/2014/main" val="1312526217"/>
                  </a:ext>
                </a:extLst>
              </a:tr>
            </a:tbl>
          </a:graphicData>
        </a:graphic>
      </p:graphicFrame>
      <p:sp>
        <p:nvSpPr>
          <p:cNvPr id="3" name="Textplatzhalter 2"/>
          <p:cNvSpPr>
            <a:spLocks noGrp="1"/>
          </p:cNvSpPr>
          <p:nvPr>
            <p:ph type="body" sz="quarter" idx="14"/>
          </p:nvPr>
        </p:nvSpPr>
        <p:spPr/>
        <p:txBody>
          <a:bodyPr/>
          <a:lstStyle/>
          <a:p>
            <a:r>
              <a:rPr lang="de-CH" dirty="0"/>
              <a:t>Funktion aktiv versus passiv</a:t>
            </a:r>
          </a:p>
        </p:txBody>
      </p:sp>
      <p:sp>
        <p:nvSpPr>
          <p:cNvPr id="4" name="Titel 3"/>
          <p:cNvSpPr>
            <a:spLocks noGrp="1"/>
          </p:cNvSpPr>
          <p:nvPr>
            <p:ph type="title"/>
          </p:nvPr>
        </p:nvSpPr>
        <p:spPr/>
        <p:txBody>
          <a:bodyPr/>
          <a:lstStyle/>
          <a:p>
            <a:r>
              <a:rPr lang="de-CH" dirty="0"/>
              <a:t>Schulterbefund I</a:t>
            </a:r>
          </a:p>
        </p:txBody>
      </p:sp>
    </p:spTree>
    <p:extLst>
      <p:ext uri="{BB962C8B-B14F-4D97-AF65-F5344CB8AC3E}">
        <p14:creationId xmlns:p14="http://schemas.microsoft.com/office/powerpoint/2010/main" val="179607228"/>
      </p:ext>
    </p:extLst>
  </p:cSld>
  <p:clrMapOvr>
    <a:masterClrMapping/>
  </p:clrMapOvr>
  <mc:AlternateContent xmlns:mc="http://schemas.openxmlformats.org/markup-compatibility/2006" xmlns:p14="http://schemas.microsoft.com/office/powerpoint/2010/main">
    <mc:Choice Requires="p14">
      <p:transition spd="slow" p14:dur="2000" advTm="29250"/>
    </mc:Choice>
    <mc:Fallback xmlns="">
      <p:transition spd="slow" advTm="292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4"/>
          </p:nvPr>
        </p:nvSpPr>
        <p:spPr/>
        <p:txBody>
          <a:bodyPr/>
          <a:lstStyle/>
          <a:p>
            <a:r>
              <a:rPr lang="de-CH" dirty="0"/>
              <a:t>Berner </a:t>
            </a:r>
            <a:r>
              <a:rPr lang="de-CH" dirty="0" err="1"/>
              <a:t>Schulteralgoritmus</a:t>
            </a:r>
            <a:endParaRPr lang="de-CH" dirty="0"/>
          </a:p>
        </p:txBody>
      </p:sp>
      <p:sp>
        <p:nvSpPr>
          <p:cNvPr id="3" name="Titel 2"/>
          <p:cNvSpPr>
            <a:spLocks noGrp="1"/>
          </p:cNvSpPr>
          <p:nvPr>
            <p:ph type="title"/>
          </p:nvPr>
        </p:nvSpPr>
        <p:spPr/>
        <p:txBody>
          <a:bodyPr/>
          <a:lstStyle/>
          <a:p>
            <a:r>
              <a:rPr lang="de-CH" dirty="0" err="1"/>
              <a:t>BeSos</a:t>
            </a:r>
            <a:endParaRPr lang="de-CH" dirty="0"/>
          </a:p>
        </p:txBody>
      </p:sp>
      <p:grpSp>
        <p:nvGrpSpPr>
          <p:cNvPr id="4" name="Gruppieren 3"/>
          <p:cNvGrpSpPr/>
          <p:nvPr/>
        </p:nvGrpSpPr>
        <p:grpSpPr>
          <a:xfrm>
            <a:off x="2254424" y="2004801"/>
            <a:ext cx="7283843" cy="4100796"/>
            <a:chOff x="2711624" y="1319001"/>
            <a:chExt cx="7283843" cy="4100796"/>
          </a:xfrm>
        </p:grpSpPr>
        <p:sp>
          <p:nvSpPr>
            <p:cNvPr id="5" name="Textfeld 4"/>
            <p:cNvSpPr txBox="1"/>
            <p:nvPr/>
          </p:nvSpPr>
          <p:spPr>
            <a:xfrm>
              <a:off x="2711624" y="2429643"/>
              <a:ext cx="2605400" cy="707886"/>
            </a:xfrm>
            <a:prstGeom prst="rect">
              <a:avLst/>
            </a:prstGeom>
            <a:noFill/>
            <a:ln>
              <a:solidFill>
                <a:srgbClr val="002060"/>
              </a:solidFill>
            </a:ln>
          </p:spPr>
          <p:txBody>
            <a:bodyPr wrap="square" rtlCol="0">
              <a:spAutoFit/>
            </a:bodyPr>
            <a:lstStyle/>
            <a:p>
              <a:pPr>
                <a:defRPr/>
              </a:pPr>
              <a:r>
                <a:rPr lang="de-CH" sz="2000" dirty="0">
                  <a:solidFill>
                    <a:prstClr val="black"/>
                  </a:solidFill>
                  <a:latin typeface="Arial"/>
                </a:rPr>
                <a:t>Freie passive GH Beweglichkeit</a:t>
              </a:r>
            </a:p>
          </p:txBody>
        </p:sp>
        <p:sp>
          <p:nvSpPr>
            <p:cNvPr id="6" name="Textfeld 5"/>
            <p:cNvSpPr txBox="1"/>
            <p:nvPr/>
          </p:nvSpPr>
          <p:spPr>
            <a:xfrm>
              <a:off x="6939382" y="2429644"/>
              <a:ext cx="2795745" cy="1015663"/>
            </a:xfrm>
            <a:prstGeom prst="rect">
              <a:avLst/>
            </a:prstGeom>
            <a:noFill/>
            <a:ln>
              <a:solidFill>
                <a:schemeClr val="tx1"/>
              </a:solidFill>
            </a:ln>
          </p:spPr>
          <p:txBody>
            <a:bodyPr wrap="square" rtlCol="0">
              <a:spAutoFit/>
            </a:bodyPr>
            <a:lstStyle/>
            <a:p>
              <a:pPr>
                <a:defRPr/>
              </a:pPr>
              <a:r>
                <a:rPr lang="de-CH" sz="2000" dirty="0">
                  <a:solidFill>
                    <a:prstClr val="black"/>
                  </a:solidFill>
                  <a:latin typeface="Arial"/>
                </a:rPr>
                <a:t>Eingeschränkte passive GH Beweglichkeit</a:t>
              </a:r>
            </a:p>
          </p:txBody>
        </p:sp>
        <p:sp>
          <p:nvSpPr>
            <p:cNvPr id="7" name="Textfeld 6"/>
            <p:cNvSpPr txBox="1"/>
            <p:nvPr/>
          </p:nvSpPr>
          <p:spPr>
            <a:xfrm>
              <a:off x="4952196" y="1319001"/>
              <a:ext cx="2002537" cy="400110"/>
            </a:xfrm>
            <a:prstGeom prst="rect">
              <a:avLst/>
            </a:prstGeom>
            <a:noFill/>
            <a:ln w="3175">
              <a:solidFill>
                <a:schemeClr val="tx1"/>
              </a:solidFill>
            </a:ln>
          </p:spPr>
          <p:txBody>
            <a:bodyPr wrap="square" rtlCol="0">
              <a:spAutoFit/>
            </a:bodyPr>
            <a:lstStyle/>
            <a:p>
              <a:pPr>
                <a:defRPr/>
              </a:pPr>
              <a:r>
                <a:rPr lang="de-CH" sz="2000" dirty="0">
                  <a:solidFill>
                    <a:prstClr val="black"/>
                  </a:solidFill>
                  <a:latin typeface="Arial"/>
                </a:rPr>
                <a:t>Schulter Patient </a:t>
              </a:r>
            </a:p>
          </p:txBody>
        </p:sp>
        <p:cxnSp>
          <p:nvCxnSpPr>
            <p:cNvPr id="8" name="Gerade Verbindung mit Pfeil 7"/>
            <p:cNvCxnSpPr/>
            <p:nvPr/>
          </p:nvCxnSpPr>
          <p:spPr>
            <a:xfrm flipH="1">
              <a:off x="3811496" y="1719111"/>
              <a:ext cx="2124364" cy="71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5935860" y="1719111"/>
              <a:ext cx="2346036" cy="71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815121" y="4527245"/>
              <a:ext cx="3180346" cy="892552"/>
            </a:xfrm>
            <a:prstGeom prst="rect">
              <a:avLst/>
            </a:prstGeom>
            <a:noFill/>
            <a:ln>
              <a:solidFill>
                <a:srgbClr val="FF0000"/>
              </a:solidFill>
            </a:ln>
          </p:spPr>
          <p:txBody>
            <a:bodyPr wrap="square" rtlCol="0">
              <a:spAutoFit/>
            </a:bodyPr>
            <a:lstStyle/>
            <a:p>
              <a:pPr>
                <a:defRPr/>
              </a:pPr>
              <a:r>
                <a:rPr lang="de-CH" sz="2000" dirty="0">
                  <a:solidFill>
                    <a:prstClr val="black"/>
                  </a:solidFill>
                  <a:latin typeface="Arial"/>
                </a:rPr>
                <a:t>Wiederherstellen der GH Beweglichkeit</a:t>
              </a:r>
            </a:p>
            <a:p>
              <a:pPr>
                <a:defRPr/>
              </a:pPr>
              <a:endParaRPr lang="de-CH" sz="1200" dirty="0">
                <a:solidFill>
                  <a:prstClr val="black"/>
                </a:solidFill>
                <a:latin typeface="Arial"/>
              </a:endParaRPr>
            </a:p>
          </p:txBody>
        </p:sp>
        <p:cxnSp>
          <p:nvCxnSpPr>
            <p:cNvPr id="11" name="Gerade Verbindung mit Pfeil 10"/>
            <p:cNvCxnSpPr/>
            <p:nvPr/>
          </p:nvCxnSpPr>
          <p:spPr>
            <a:xfrm flipH="1">
              <a:off x="8337254" y="3445307"/>
              <a:ext cx="1" cy="10819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938113" y="3755728"/>
              <a:ext cx="2079009" cy="400110"/>
            </a:xfrm>
            <a:prstGeom prst="rect">
              <a:avLst/>
            </a:prstGeom>
            <a:noFill/>
            <a:ln>
              <a:solidFill>
                <a:srgbClr val="002060"/>
              </a:solidFill>
            </a:ln>
          </p:spPr>
          <p:txBody>
            <a:bodyPr wrap="square" rtlCol="0">
              <a:spAutoFit/>
            </a:bodyPr>
            <a:lstStyle/>
            <a:p>
              <a:pPr>
                <a:defRPr/>
              </a:pPr>
              <a:r>
                <a:rPr lang="de-CH" sz="2000" dirty="0" err="1">
                  <a:solidFill>
                    <a:srgbClr val="FF0000"/>
                  </a:solidFill>
                  <a:latin typeface="Arial"/>
                </a:rPr>
                <a:t>Frozen</a:t>
              </a:r>
              <a:r>
                <a:rPr lang="de-CH" sz="2000" dirty="0">
                  <a:solidFill>
                    <a:srgbClr val="FF0000"/>
                  </a:solidFill>
                  <a:latin typeface="Arial"/>
                </a:rPr>
                <a:t> </a:t>
              </a:r>
              <a:r>
                <a:rPr lang="de-CH" sz="2000" dirty="0" err="1">
                  <a:solidFill>
                    <a:srgbClr val="FF0000"/>
                  </a:solidFill>
                  <a:latin typeface="Arial"/>
                </a:rPr>
                <a:t>Shoulder</a:t>
              </a:r>
              <a:endParaRPr lang="de-CH" sz="2000" dirty="0">
                <a:solidFill>
                  <a:srgbClr val="FF0000"/>
                </a:solidFill>
                <a:latin typeface="Arial"/>
              </a:endParaRPr>
            </a:p>
          </p:txBody>
        </p:sp>
      </p:grpSp>
      <p:sp>
        <p:nvSpPr>
          <p:cNvPr id="13" name="Textfeld 12"/>
          <p:cNvSpPr txBox="1"/>
          <p:nvPr/>
        </p:nvSpPr>
        <p:spPr>
          <a:xfrm>
            <a:off x="8979880" y="6358838"/>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Tree>
    <p:extLst>
      <p:ext uri="{BB962C8B-B14F-4D97-AF65-F5344CB8AC3E}">
        <p14:creationId xmlns:p14="http://schemas.microsoft.com/office/powerpoint/2010/main" val="1468166087"/>
      </p:ext>
    </p:extLst>
  </p:cSld>
  <p:clrMapOvr>
    <a:masterClrMapping/>
  </p:clrMapOvr>
  <mc:AlternateContent xmlns:mc="http://schemas.openxmlformats.org/markup-compatibility/2006" xmlns:p14="http://schemas.microsoft.com/office/powerpoint/2010/main">
    <mc:Choice Requires="p14">
      <p:transition spd="slow" p14:dur="2000" advTm="34553"/>
    </mc:Choice>
    <mc:Fallback xmlns="">
      <p:transition spd="slow" advTm="345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B486-CAF9-DAA3-B56F-52720F0ACC8D}"/>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B73A2780-824C-8E79-4A5C-9B858435FFAA}"/>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3092ADC4-6E90-5BE0-67DA-DE9931893CEB}"/>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0EEEFD38-1848-FF1E-C83A-90C622E9D817}"/>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D9321ED8-90E6-DC8F-630B-46F692FA27A4}"/>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t>Schulterbeweglichkeit</a:t>
              </a:r>
            </a:p>
          </p:txBody>
        </p:sp>
        <p:sp>
          <p:nvSpPr>
            <p:cNvPr id="16" name="Textfeld 15">
              <a:extLst>
                <a:ext uri="{FF2B5EF4-FFF2-40B4-BE49-F238E27FC236}">
                  <a16:creationId xmlns:a16="http://schemas.microsoft.com/office/drawing/2014/main" id="{E2278B6F-F251-C394-AA93-DC1B1D9C1F51}"/>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solidFill>
                    <a:srgbClr val="FF0000"/>
                  </a:solidFill>
                </a:rPr>
                <a:t>Scapulo</a:t>
              </a:r>
              <a:r>
                <a:rPr lang="de-CH" sz="2000" dirty="0">
                  <a:solidFill>
                    <a:srgbClr val="FF0000"/>
                  </a:solidFill>
                </a:rPr>
                <a:t>-thorakales Setting</a:t>
              </a:r>
            </a:p>
          </p:txBody>
        </p:sp>
        <p:sp>
          <p:nvSpPr>
            <p:cNvPr id="17" name="Textfeld 16">
              <a:extLst>
                <a:ext uri="{FF2B5EF4-FFF2-40B4-BE49-F238E27FC236}">
                  <a16:creationId xmlns:a16="http://schemas.microsoft.com/office/drawing/2014/main" id="{9A1CD512-658F-87E5-7B2F-4EE678FA5B57}"/>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t>Spezifische Testung:</a:t>
              </a:r>
            </a:p>
          </p:txBody>
        </p:sp>
        <p:cxnSp>
          <p:nvCxnSpPr>
            <p:cNvPr id="18" name="Gerade Verbindung mit Pfeil 17">
              <a:extLst>
                <a:ext uri="{FF2B5EF4-FFF2-40B4-BE49-F238E27FC236}">
                  <a16:creationId xmlns:a16="http://schemas.microsoft.com/office/drawing/2014/main" id="{4863B900-03CD-4B0F-40DB-576779AE6B2E}"/>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A12F5AF-1AFA-EA8B-F8E1-D1BF067CC448}"/>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F73F6D50-AD36-42EE-6D1F-EF03E261200D}"/>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t>Instabilität</a:t>
              </a:r>
            </a:p>
          </p:txBody>
        </p:sp>
        <p:sp>
          <p:nvSpPr>
            <p:cNvPr id="24" name="Textfeld 23">
              <a:extLst>
                <a:ext uri="{FF2B5EF4-FFF2-40B4-BE49-F238E27FC236}">
                  <a16:creationId xmlns:a16="http://schemas.microsoft.com/office/drawing/2014/main" id="{6B9F27FB-ACA4-5F7D-0CF7-390DFD669B23}"/>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t>Langer Biceps</a:t>
              </a:r>
            </a:p>
          </p:txBody>
        </p:sp>
        <p:sp>
          <p:nvSpPr>
            <p:cNvPr id="25" name="Textfeld 24">
              <a:extLst>
                <a:ext uri="{FF2B5EF4-FFF2-40B4-BE49-F238E27FC236}">
                  <a16:creationId xmlns:a16="http://schemas.microsoft.com/office/drawing/2014/main" id="{FC8C2067-BFEB-AF60-1AAD-6B3302CAEDBB}"/>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t>RM</a:t>
              </a:r>
            </a:p>
          </p:txBody>
        </p:sp>
        <p:sp>
          <p:nvSpPr>
            <p:cNvPr id="30" name="Textfeld 29">
              <a:extLst>
                <a:ext uri="{FF2B5EF4-FFF2-40B4-BE49-F238E27FC236}">
                  <a16:creationId xmlns:a16="http://schemas.microsoft.com/office/drawing/2014/main" id="{FFA10DCE-88BC-AF74-13E5-FC458E4F2049}"/>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t>AC-/SC-Gelenk</a:t>
              </a:r>
            </a:p>
          </p:txBody>
        </p:sp>
        <p:sp>
          <p:nvSpPr>
            <p:cNvPr id="32" name="Textfeld 31">
              <a:extLst>
                <a:ext uri="{FF2B5EF4-FFF2-40B4-BE49-F238E27FC236}">
                  <a16:creationId xmlns:a16="http://schemas.microsoft.com/office/drawing/2014/main" id="{A25ED7FA-CC7D-6B35-982E-3A1088F58D75}"/>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6A000BD2-1033-E3A6-19A6-87DC166B0B7E}"/>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DD5C3977-4D09-C67F-CC0B-875F026F89B6}"/>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47DE5540-D520-9309-E859-7E862FC526BC}"/>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347BA895-B670-AFA9-ED10-D233EA9333A8}"/>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t>Subacromialraum</a:t>
            </a:r>
            <a:endParaRPr lang="de-CH" sz="1600" dirty="0"/>
          </a:p>
        </p:txBody>
      </p:sp>
      <p:cxnSp>
        <p:nvCxnSpPr>
          <p:cNvPr id="29" name="Gerade Verbindung mit Pfeil 28">
            <a:extLst>
              <a:ext uri="{FF2B5EF4-FFF2-40B4-BE49-F238E27FC236}">
                <a16:creationId xmlns:a16="http://schemas.microsoft.com/office/drawing/2014/main" id="{F8DCCA37-CAD1-28C2-CE35-D04813AE21EF}"/>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5C9C83CB-7E59-713A-9DCD-E65C7569568F}"/>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07279"/>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2736" y="2042635"/>
            <a:ext cx="6551402" cy="4351338"/>
          </a:xfrm>
        </p:spPr>
        <p:txBody>
          <a:bodyPr/>
          <a:lstStyle/>
          <a:p>
            <a:pPr marL="457200" indent="-457200">
              <a:buFont typeface="Arial" panose="020B0604020202020204" pitchFamily="34" charset="0"/>
              <a:buChar char="•"/>
            </a:pPr>
            <a:r>
              <a:rPr lang="de-CH" dirty="0"/>
              <a:t>statische Beurteilung im Stehen / Sitzen</a:t>
            </a:r>
          </a:p>
          <a:p>
            <a:pPr marL="457200" indent="-457200">
              <a:buFont typeface="Arial" panose="020B0604020202020204" pitchFamily="34" charset="0"/>
              <a:buChar char="•"/>
            </a:pPr>
            <a:r>
              <a:rPr lang="de-CH" dirty="0"/>
              <a:t>dynamische Beurteilung im Sitzen</a:t>
            </a:r>
          </a:p>
          <a:p>
            <a:r>
              <a:rPr lang="de-CH" dirty="0"/>
              <a:t>	Langsame aktive Elevation und 	Abduktion</a:t>
            </a:r>
          </a:p>
          <a:p>
            <a:r>
              <a:rPr lang="de-CH" dirty="0"/>
              <a:t>	</a:t>
            </a:r>
            <a:r>
              <a:rPr lang="de-CH" dirty="0" err="1"/>
              <a:t>Konzentrik</a:t>
            </a:r>
            <a:r>
              <a:rPr lang="de-CH" dirty="0"/>
              <a:t> und Exzentrik beurteilen</a:t>
            </a:r>
          </a:p>
          <a:p>
            <a:endParaRPr lang="de-CH" dirty="0"/>
          </a:p>
        </p:txBody>
      </p:sp>
      <p:sp>
        <p:nvSpPr>
          <p:cNvPr id="3" name="Textplatzhalter 2"/>
          <p:cNvSpPr>
            <a:spLocks noGrp="1"/>
          </p:cNvSpPr>
          <p:nvPr>
            <p:ph type="body" sz="quarter" idx="14"/>
          </p:nvPr>
        </p:nvSpPr>
        <p:spPr/>
        <p:txBody>
          <a:bodyPr/>
          <a:lstStyle/>
          <a:p>
            <a:r>
              <a:rPr lang="de-CH" dirty="0" err="1"/>
              <a:t>Scapuladyskinesie</a:t>
            </a:r>
            <a:endParaRPr lang="de-CH" dirty="0"/>
          </a:p>
        </p:txBody>
      </p:sp>
      <p:sp>
        <p:nvSpPr>
          <p:cNvPr id="4" name="Titel 3"/>
          <p:cNvSpPr>
            <a:spLocks noGrp="1"/>
          </p:cNvSpPr>
          <p:nvPr>
            <p:ph type="title"/>
          </p:nvPr>
        </p:nvSpPr>
        <p:spPr/>
        <p:txBody>
          <a:bodyPr/>
          <a:lstStyle/>
          <a:p>
            <a:r>
              <a:rPr lang="de-CH" dirty="0" err="1"/>
              <a:t>Scapulo</a:t>
            </a:r>
            <a:r>
              <a:rPr lang="de-CH" dirty="0"/>
              <a:t>-thorakales Setting</a:t>
            </a:r>
          </a:p>
        </p:txBody>
      </p:sp>
      <p:pic>
        <p:nvPicPr>
          <p:cNvPr id="5" name="Grafik 4"/>
          <p:cNvPicPr>
            <a:picLocks noChangeAspect="1"/>
          </p:cNvPicPr>
          <p:nvPr/>
        </p:nvPicPr>
        <p:blipFill>
          <a:blip r:embed="rId3"/>
          <a:stretch>
            <a:fillRect/>
          </a:stretch>
        </p:blipFill>
        <p:spPr>
          <a:xfrm>
            <a:off x="8303831" y="1973435"/>
            <a:ext cx="2633802" cy="4136862"/>
          </a:xfrm>
          <a:prstGeom prst="rect">
            <a:avLst/>
          </a:prstGeom>
        </p:spPr>
      </p:pic>
      <p:sp>
        <p:nvSpPr>
          <p:cNvPr id="6" name="Pfeil nach rechts 5"/>
          <p:cNvSpPr/>
          <p:nvPr/>
        </p:nvSpPr>
        <p:spPr>
          <a:xfrm>
            <a:off x="1354014" y="3437792"/>
            <a:ext cx="507023" cy="17009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Pfeil nach rechts 6"/>
          <p:cNvSpPr/>
          <p:nvPr/>
        </p:nvSpPr>
        <p:spPr>
          <a:xfrm>
            <a:off x="1354013" y="4390261"/>
            <a:ext cx="507023" cy="17009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77460916"/>
      </p:ext>
    </p:extLst>
  </p:cSld>
  <p:clrMapOvr>
    <a:masterClrMapping/>
  </p:clrMapOvr>
  <mc:AlternateContent xmlns:mc="http://schemas.openxmlformats.org/markup-compatibility/2006" xmlns:p14="http://schemas.microsoft.com/office/powerpoint/2010/main">
    <mc:Choice Requires="p14">
      <p:transition spd="slow" p14:dur="2000" advTm="39226"/>
    </mc:Choice>
    <mc:Fallback xmlns="">
      <p:transition spd="slow" advTm="392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dirty="0"/>
          </a:p>
          <a:p>
            <a:r>
              <a:rPr lang="de-CH" dirty="0" err="1"/>
              <a:t>dys</a:t>
            </a:r>
            <a:r>
              <a:rPr lang="de-CH" dirty="0"/>
              <a:t>- 		= schlecht, fehlerhaft</a:t>
            </a:r>
          </a:p>
          <a:p>
            <a:r>
              <a:rPr lang="de-CH" dirty="0" err="1"/>
              <a:t>kinesis</a:t>
            </a:r>
            <a:r>
              <a:rPr lang="de-CH" dirty="0"/>
              <a:t>	= Bewegung</a:t>
            </a:r>
          </a:p>
          <a:p>
            <a:r>
              <a:rPr lang="de-CH" dirty="0"/>
              <a:t>		</a:t>
            </a:r>
          </a:p>
          <a:p>
            <a:r>
              <a:rPr lang="de-CH" dirty="0"/>
              <a:t>	Fehl- oder Normabweichung der Bewegung der </a:t>
            </a:r>
            <a:r>
              <a:rPr lang="de-CH" dirty="0" err="1"/>
              <a:t>Scapula</a:t>
            </a:r>
            <a:endParaRPr lang="de-CH" dirty="0"/>
          </a:p>
        </p:txBody>
      </p:sp>
      <p:sp>
        <p:nvSpPr>
          <p:cNvPr id="3" name="Textplatzhalter 2"/>
          <p:cNvSpPr>
            <a:spLocks noGrp="1"/>
          </p:cNvSpPr>
          <p:nvPr>
            <p:ph type="body" sz="quarter" idx="14"/>
          </p:nvPr>
        </p:nvSpPr>
        <p:spPr/>
        <p:txBody>
          <a:bodyPr/>
          <a:lstStyle/>
          <a:p>
            <a:r>
              <a:rPr lang="de-CH" dirty="0" err="1"/>
              <a:t>Scapuladyskinesie</a:t>
            </a:r>
            <a:endParaRPr lang="de-CH" dirty="0"/>
          </a:p>
        </p:txBody>
      </p:sp>
      <p:sp>
        <p:nvSpPr>
          <p:cNvPr id="4" name="Titel 3"/>
          <p:cNvSpPr>
            <a:spLocks noGrp="1"/>
          </p:cNvSpPr>
          <p:nvPr>
            <p:ph type="title"/>
          </p:nvPr>
        </p:nvSpPr>
        <p:spPr/>
        <p:txBody>
          <a:bodyPr/>
          <a:lstStyle/>
          <a:p>
            <a:r>
              <a:rPr lang="de-CH" dirty="0" err="1"/>
              <a:t>Scapulo</a:t>
            </a:r>
            <a:r>
              <a:rPr lang="de-CH" dirty="0"/>
              <a:t>-thorakales Setting</a:t>
            </a:r>
          </a:p>
        </p:txBody>
      </p:sp>
      <p:sp>
        <p:nvSpPr>
          <p:cNvPr id="8" name="Pfeil nach rechts 7"/>
          <p:cNvSpPr/>
          <p:nvPr/>
        </p:nvSpPr>
        <p:spPr>
          <a:xfrm>
            <a:off x="1069679" y="4587582"/>
            <a:ext cx="870438" cy="2022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14428476"/>
      </p:ext>
    </p:extLst>
  </p:cSld>
  <p:clrMapOvr>
    <a:masterClrMapping/>
  </p:clrMapOvr>
  <mc:AlternateContent xmlns:mc="http://schemas.openxmlformats.org/markup-compatibility/2006" xmlns:p14="http://schemas.microsoft.com/office/powerpoint/2010/main">
    <mc:Choice Requires="p14">
      <p:transition spd="slow" p14:dur="2000" advTm="22515"/>
    </mc:Choice>
    <mc:Fallback xmlns="">
      <p:transition spd="slow" advTm="225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2736" y="2042635"/>
            <a:ext cx="6551402" cy="4351338"/>
          </a:xfrm>
        </p:spPr>
        <p:txBody>
          <a:bodyPr/>
          <a:lstStyle/>
          <a:p>
            <a:pPr marL="457200" indent="-457200">
              <a:buFont typeface="Arial" panose="020B0604020202020204" pitchFamily="34" charset="0"/>
              <a:buChar char="•"/>
            </a:pPr>
            <a:r>
              <a:rPr lang="de-CH" dirty="0"/>
              <a:t>SAT (</a:t>
            </a:r>
            <a:r>
              <a:rPr lang="de-CH" dirty="0" err="1"/>
              <a:t>Scapula</a:t>
            </a:r>
            <a:r>
              <a:rPr lang="de-CH" dirty="0"/>
              <a:t> Assistance Test)</a:t>
            </a:r>
          </a:p>
          <a:p>
            <a:pPr marL="457200" indent="-457200">
              <a:buFont typeface="Arial" panose="020B0604020202020204" pitchFamily="34" charset="0"/>
              <a:buChar char="•"/>
            </a:pPr>
            <a:endParaRPr lang="de-CH" dirty="0"/>
          </a:p>
          <a:p>
            <a:pPr marL="457200" indent="-457200">
              <a:buFont typeface="Arial" panose="020B0604020202020204" pitchFamily="34" charset="0"/>
              <a:buChar char="•"/>
            </a:pPr>
            <a:endParaRPr lang="de-CH" dirty="0"/>
          </a:p>
          <a:p>
            <a:endParaRPr lang="de-CH" dirty="0"/>
          </a:p>
          <a:p>
            <a:pPr marL="457200" indent="-457200">
              <a:buFont typeface="Arial" panose="020B0604020202020204" pitchFamily="34" charset="0"/>
              <a:buChar char="•"/>
            </a:pPr>
            <a:r>
              <a:rPr lang="de-CH" dirty="0"/>
              <a:t>SRT (</a:t>
            </a:r>
            <a:r>
              <a:rPr lang="en-US" dirty="0"/>
              <a:t>Scapula Retraction Test)</a:t>
            </a:r>
            <a:endParaRPr lang="de-CH" dirty="0"/>
          </a:p>
        </p:txBody>
      </p:sp>
      <p:sp>
        <p:nvSpPr>
          <p:cNvPr id="3" name="Textplatzhalter 2"/>
          <p:cNvSpPr>
            <a:spLocks noGrp="1"/>
          </p:cNvSpPr>
          <p:nvPr>
            <p:ph type="body" sz="quarter" idx="14"/>
          </p:nvPr>
        </p:nvSpPr>
        <p:spPr/>
        <p:txBody>
          <a:bodyPr/>
          <a:lstStyle/>
          <a:p>
            <a:r>
              <a:rPr lang="de-CH" dirty="0"/>
              <a:t>Korrektive Manöver</a:t>
            </a:r>
          </a:p>
        </p:txBody>
      </p:sp>
      <p:sp>
        <p:nvSpPr>
          <p:cNvPr id="4" name="Titel 3"/>
          <p:cNvSpPr>
            <a:spLocks noGrp="1"/>
          </p:cNvSpPr>
          <p:nvPr>
            <p:ph type="title"/>
          </p:nvPr>
        </p:nvSpPr>
        <p:spPr/>
        <p:txBody>
          <a:bodyPr/>
          <a:lstStyle/>
          <a:p>
            <a:r>
              <a:rPr lang="de-CH" dirty="0" err="1"/>
              <a:t>Scapulo</a:t>
            </a:r>
            <a:r>
              <a:rPr lang="de-CH" dirty="0"/>
              <a:t>-thorakales Setting</a:t>
            </a:r>
          </a:p>
        </p:txBody>
      </p:sp>
      <p:grpSp>
        <p:nvGrpSpPr>
          <p:cNvPr id="8" name="Gruppieren 7"/>
          <p:cNvGrpSpPr/>
          <p:nvPr/>
        </p:nvGrpSpPr>
        <p:grpSpPr>
          <a:xfrm>
            <a:off x="6825281" y="1866935"/>
            <a:ext cx="3655150" cy="1749144"/>
            <a:chOff x="5436096" y="3478880"/>
            <a:chExt cx="3078228" cy="1440000"/>
          </a:xfrm>
        </p:grpSpPr>
        <p:pic>
          <p:nvPicPr>
            <p:cNvPr id="9" name="Grafik 8"/>
            <p:cNvPicPr preferRelativeResize="0">
              <a:picLocks/>
            </p:cNvPicPr>
            <p:nvPr/>
          </p:nvPicPr>
          <p:blipFill rotWithShape="1">
            <a:blip r:embed="rId3"/>
            <a:srcRect l="4678" t="-1536" b="-11"/>
            <a:stretch/>
          </p:blipFill>
          <p:spPr>
            <a:xfrm>
              <a:off x="5436096" y="3478880"/>
              <a:ext cx="1386000" cy="1440000"/>
            </a:xfrm>
            <a:prstGeom prst="rect">
              <a:avLst/>
            </a:prstGeom>
          </p:spPr>
        </p:pic>
        <p:pic>
          <p:nvPicPr>
            <p:cNvPr id="10" name="Grafik 9"/>
            <p:cNvPicPr>
              <a:picLocks noChangeAspect="1"/>
            </p:cNvPicPr>
            <p:nvPr/>
          </p:nvPicPr>
          <p:blipFill>
            <a:blip r:embed="rId4"/>
            <a:stretch>
              <a:fillRect/>
            </a:stretch>
          </p:blipFill>
          <p:spPr>
            <a:xfrm>
              <a:off x="6948264" y="3478880"/>
              <a:ext cx="1566060" cy="1440000"/>
            </a:xfrm>
            <a:prstGeom prst="rect">
              <a:avLst/>
            </a:prstGeom>
          </p:spPr>
        </p:pic>
      </p:grpSp>
      <p:grpSp>
        <p:nvGrpSpPr>
          <p:cNvPr id="11" name="Gruppieren 10"/>
          <p:cNvGrpSpPr/>
          <p:nvPr/>
        </p:nvGrpSpPr>
        <p:grpSpPr>
          <a:xfrm>
            <a:off x="6825281" y="4345704"/>
            <a:ext cx="3655150" cy="1650650"/>
            <a:chOff x="5435250" y="5013337"/>
            <a:chExt cx="3079014" cy="1440000"/>
          </a:xfrm>
        </p:grpSpPr>
        <p:pic>
          <p:nvPicPr>
            <p:cNvPr id="12" name="Grafik 11"/>
            <p:cNvPicPr>
              <a:picLocks noChangeAspect="1"/>
            </p:cNvPicPr>
            <p:nvPr/>
          </p:nvPicPr>
          <p:blipFill>
            <a:blip r:embed="rId5"/>
            <a:stretch>
              <a:fillRect/>
            </a:stretch>
          </p:blipFill>
          <p:spPr>
            <a:xfrm>
              <a:off x="5435250" y="5013337"/>
              <a:ext cx="1386846" cy="1440000"/>
            </a:xfrm>
            <a:prstGeom prst="rect">
              <a:avLst/>
            </a:prstGeom>
          </p:spPr>
        </p:pic>
        <p:pic>
          <p:nvPicPr>
            <p:cNvPr id="13" name="Grafik 12"/>
            <p:cNvPicPr>
              <a:picLocks noChangeAspect="1"/>
            </p:cNvPicPr>
            <p:nvPr/>
          </p:nvPicPr>
          <p:blipFill>
            <a:blip r:embed="rId6"/>
            <a:stretch>
              <a:fillRect/>
            </a:stretch>
          </p:blipFill>
          <p:spPr>
            <a:xfrm>
              <a:off x="6948264" y="5013337"/>
              <a:ext cx="1566000" cy="1416383"/>
            </a:xfrm>
            <a:prstGeom prst="rect">
              <a:avLst/>
            </a:prstGeom>
          </p:spPr>
        </p:pic>
      </p:grpSp>
    </p:spTree>
    <p:extLst>
      <p:ext uri="{BB962C8B-B14F-4D97-AF65-F5344CB8AC3E}">
        <p14:creationId xmlns:p14="http://schemas.microsoft.com/office/powerpoint/2010/main" val="3464497915"/>
      </p:ext>
    </p:extLst>
  </p:cSld>
  <p:clrMapOvr>
    <a:masterClrMapping/>
  </p:clrMapOvr>
  <mc:AlternateContent xmlns:mc="http://schemas.openxmlformats.org/markup-compatibility/2006" xmlns:p14="http://schemas.microsoft.com/office/powerpoint/2010/main">
    <mc:Choice Requires="p14">
      <p:transition spd="slow" p14:dur="2000" advTm="79216"/>
    </mc:Choice>
    <mc:Fallback xmlns="">
      <p:transition spd="slow" advTm="7921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0D11-EE19-8413-2D42-0323067D538B}"/>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9124F189-204F-B84B-8F9A-20AEFE1222FB}"/>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2770C9BF-AF66-0D68-A0B1-E57F4BDD8530}"/>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415E6F95-5035-833C-C325-0F51E1630307}"/>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7DA4F5A0-1686-10D4-85B7-F7E2FA320FA9}"/>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t>Schulterbeweglichkeit</a:t>
              </a:r>
            </a:p>
          </p:txBody>
        </p:sp>
        <p:sp>
          <p:nvSpPr>
            <p:cNvPr id="16" name="Textfeld 15">
              <a:extLst>
                <a:ext uri="{FF2B5EF4-FFF2-40B4-BE49-F238E27FC236}">
                  <a16:creationId xmlns:a16="http://schemas.microsoft.com/office/drawing/2014/main" id="{76C0EF09-C053-7D34-6305-447D53FCC2D0}"/>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t>Scapulo</a:t>
              </a:r>
              <a:r>
                <a:rPr lang="de-CH" sz="2000" dirty="0"/>
                <a:t>-thorakales Setting</a:t>
              </a:r>
            </a:p>
          </p:txBody>
        </p:sp>
        <p:sp>
          <p:nvSpPr>
            <p:cNvPr id="17" name="Textfeld 16">
              <a:extLst>
                <a:ext uri="{FF2B5EF4-FFF2-40B4-BE49-F238E27FC236}">
                  <a16:creationId xmlns:a16="http://schemas.microsoft.com/office/drawing/2014/main" id="{AFEB20AB-0422-C57A-74F1-2C8FE2ABDB3F}"/>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solidFill>
                    <a:srgbClr val="FF0000"/>
                  </a:solidFill>
                </a:rPr>
                <a:t>Spezifische Testung:</a:t>
              </a:r>
            </a:p>
          </p:txBody>
        </p:sp>
        <p:cxnSp>
          <p:nvCxnSpPr>
            <p:cNvPr id="18" name="Gerade Verbindung mit Pfeil 17">
              <a:extLst>
                <a:ext uri="{FF2B5EF4-FFF2-40B4-BE49-F238E27FC236}">
                  <a16:creationId xmlns:a16="http://schemas.microsoft.com/office/drawing/2014/main" id="{B250DC91-7474-7F35-1A1F-E0219C8E2D05}"/>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8A5B03A-8F00-4070-98BE-AE1C078F7821}"/>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E3D72844-0875-3B79-743D-76C21A65F49D}"/>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t>Instabilität</a:t>
              </a:r>
            </a:p>
          </p:txBody>
        </p:sp>
        <p:sp>
          <p:nvSpPr>
            <p:cNvPr id="24" name="Textfeld 23">
              <a:extLst>
                <a:ext uri="{FF2B5EF4-FFF2-40B4-BE49-F238E27FC236}">
                  <a16:creationId xmlns:a16="http://schemas.microsoft.com/office/drawing/2014/main" id="{CD5BD270-AAE9-0BEC-EC20-8F83AA8FE6AF}"/>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t>Langer Biceps</a:t>
              </a:r>
            </a:p>
          </p:txBody>
        </p:sp>
        <p:sp>
          <p:nvSpPr>
            <p:cNvPr id="25" name="Textfeld 24">
              <a:extLst>
                <a:ext uri="{FF2B5EF4-FFF2-40B4-BE49-F238E27FC236}">
                  <a16:creationId xmlns:a16="http://schemas.microsoft.com/office/drawing/2014/main" id="{3BC19F15-B95E-6271-DE76-FFAA64288484}"/>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t>RM</a:t>
              </a:r>
            </a:p>
          </p:txBody>
        </p:sp>
        <p:sp>
          <p:nvSpPr>
            <p:cNvPr id="30" name="Textfeld 29">
              <a:extLst>
                <a:ext uri="{FF2B5EF4-FFF2-40B4-BE49-F238E27FC236}">
                  <a16:creationId xmlns:a16="http://schemas.microsoft.com/office/drawing/2014/main" id="{A5BAB4CB-F5A3-B344-6D84-1BB36F9E8103}"/>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solidFill>
                    <a:srgbClr val="FF0000"/>
                  </a:solidFill>
                </a:rPr>
                <a:t>AC-/SC-Gelenk</a:t>
              </a:r>
            </a:p>
          </p:txBody>
        </p:sp>
        <p:sp>
          <p:nvSpPr>
            <p:cNvPr id="32" name="Textfeld 31">
              <a:extLst>
                <a:ext uri="{FF2B5EF4-FFF2-40B4-BE49-F238E27FC236}">
                  <a16:creationId xmlns:a16="http://schemas.microsoft.com/office/drawing/2014/main" id="{CC3037C8-B43A-0C0F-1B84-E9F81CA9569D}"/>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26B40FB0-9646-AC1B-2872-73534C34B137}"/>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6D52CE89-03A5-D83F-8FDD-616452D69881}"/>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2AFB16D6-833E-69EB-F389-67D87A9BF6DF}"/>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32BA0F2F-4BEC-56A4-0A93-FBAF1D95630A}"/>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solidFill>
                  <a:srgbClr val="FF0000"/>
                </a:solidFill>
              </a:rPr>
              <a:t>Subacromialraum</a:t>
            </a:r>
            <a:endParaRPr lang="de-CH" sz="1600" dirty="0">
              <a:solidFill>
                <a:srgbClr val="FF0000"/>
              </a:solidFill>
            </a:endParaRPr>
          </a:p>
        </p:txBody>
      </p:sp>
      <p:cxnSp>
        <p:nvCxnSpPr>
          <p:cNvPr id="29" name="Gerade Verbindung mit Pfeil 28">
            <a:extLst>
              <a:ext uri="{FF2B5EF4-FFF2-40B4-BE49-F238E27FC236}">
                <a16:creationId xmlns:a16="http://schemas.microsoft.com/office/drawing/2014/main" id="{951C65FD-ECC8-1F60-F13A-8F8FDEEAF3F7}"/>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108DB5A7-C9C4-4EB7-A4DC-5BF65330297E}"/>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32768"/>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Arial" panose="020B0604020202020204" pitchFamily="34" charset="0"/>
              <a:buChar char="•"/>
            </a:pPr>
            <a:r>
              <a:rPr lang="de-CH" dirty="0" err="1"/>
              <a:t>Druckdolenz</a:t>
            </a:r>
            <a:endParaRPr lang="de-CH" dirty="0"/>
          </a:p>
          <a:p>
            <a:pPr marL="457200" indent="-457200">
              <a:buFont typeface="Arial" panose="020B0604020202020204" pitchFamily="34" charset="0"/>
              <a:buChar char="•"/>
            </a:pPr>
            <a:r>
              <a:rPr lang="de-CH" dirty="0"/>
              <a:t>Body Cross Test</a:t>
            </a:r>
          </a:p>
        </p:txBody>
      </p:sp>
      <p:sp>
        <p:nvSpPr>
          <p:cNvPr id="3" name="Textplatzhalter 2"/>
          <p:cNvSpPr>
            <a:spLocks noGrp="1"/>
          </p:cNvSpPr>
          <p:nvPr>
            <p:ph type="body" sz="quarter" idx="14"/>
          </p:nvPr>
        </p:nvSpPr>
        <p:spPr/>
        <p:txBody>
          <a:bodyPr/>
          <a:lstStyle/>
          <a:p>
            <a:r>
              <a:rPr lang="de-CH" dirty="0"/>
              <a:t>AC-Gelenk</a:t>
            </a:r>
          </a:p>
        </p:txBody>
      </p:sp>
      <p:sp>
        <p:nvSpPr>
          <p:cNvPr id="4" name="Titel 3"/>
          <p:cNvSpPr>
            <a:spLocks noGrp="1"/>
          </p:cNvSpPr>
          <p:nvPr>
            <p:ph type="title"/>
          </p:nvPr>
        </p:nvSpPr>
        <p:spPr/>
        <p:txBody>
          <a:bodyPr/>
          <a:lstStyle/>
          <a:p>
            <a:r>
              <a:rPr lang="de-CH" dirty="0"/>
              <a:t>Spezifische Testung</a:t>
            </a:r>
          </a:p>
        </p:txBody>
      </p:sp>
      <p:pic>
        <p:nvPicPr>
          <p:cNvPr id="5" name="Bild 5" descr="Body Cross.png"/>
          <p:cNvPicPr>
            <a:picLocks noChangeAspect="1"/>
          </p:cNvPicPr>
          <p:nvPr/>
        </p:nvPicPr>
        <p:blipFill>
          <a:blip r:embed="rId3"/>
          <a:stretch>
            <a:fillRect/>
          </a:stretch>
        </p:blipFill>
        <p:spPr>
          <a:xfrm>
            <a:off x="6005146" y="2151184"/>
            <a:ext cx="4191000" cy="2527905"/>
          </a:xfrm>
          <a:prstGeom prst="rect">
            <a:avLst/>
          </a:prstGeom>
        </p:spPr>
      </p:pic>
    </p:spTree>
    <p:extLst>
      <p:ext uri="{BB962C8B-B14F-4D97-AF65-F5344CB8AC3E}">
        <p14:creationId xmlns:p14="http://schemas.microsoft.com/office/powerpoint/2010/main" val="2607833117"/>
      </p:ext>
    </p:extLst>
  </p:cSld>
  <p:clrMapOvr>
    <a:masterClrMapping/>
  </p:clrMapOvr>
  <mc:AlternateContent xmlns:mc="http://schemas.openxmlformats.org/markup-compatibility/2006" xmlns:p14="http://schemas.microsoft.com/office/powerpoint/2010/main">
    <mc:Choice Requires="p14">
      <p:transition spd="slow" p14:dur="2000" advTm="16889"/>
    </mc:Choice>
    <mc:Fallback xmlns="">
      <p:transition spd="slow" advTm="168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Arial" panose="020B0604020202020204" pitchFamily="34" charset="0"/>
              <a:buChar char="•"/>
            </a:pPr>
            <a:r>
              <a:rPr lang="de-CH" dirty="0" err="1"/>
              <a:t>Painful</a:t>
            </a:r>
            <a:r>
              <a:rPr lang="de-CH" dirty="0"/>
              <a:t> </a:t>
            </a:r>
            <a:r>
              <a:rPr lang="de-CH" dirty="0" err="1"/>
              <a:t>Arc</a:t>
            </a:r>
            <a:r>
              <a:rPr lang="de-CH" dirty="0"/>
              <a:t> 60°-120°</a:t>
            </a:r>
          </a:p>
          <a:p>
            <a:pPr marL="457200" indent="-457200">
              <a:buFont typeface="Arial" panose="020B0604020202020204" pitchFamily="34" charset="0"/>
              <a:buChar char="•"/>
            </a:pPr>
            <a:r>
              <a:rPr lang="de-CH" dirty="0"/>
              <a:t>Test nach Neer</a:t>
            </a:r>
          </a:p>
          <a:p>
            <a:pPr marL="457200" indent="-457200">
              <a:buFont typeface="Arial" panose="020B0604020202020204" pitchFamily="34" charset="0"/>
              <a:buChar char="•"/>
            </a:pPr>
            <a:r>
              <a:rPr lang="de-CH" dirty="0"/>
              <a:t>Test nach Hawkins</a:t>
            </a:r>
          </a:p>
        </p:txBody>
      </p:sp>
      <p:sp>
        <p:nvSpPr>
          <p:cNvPr id="3" name="Textplatzhalter 2"/>
          <p:cNvSpPr>
            <a:spLocks noGrp="1"/>
          </p:cNvSpPr>
          <p:nvPr>
            <p:ph type="body" sz="quarter" idx="14"/>
          </p:nvPr>
        </p:nvSpPr>
        <p:spPr/>
        <p:txBody>
          <a:bodyPr/>
          <a:lstStyle/>
          <a:p>
            <a:r>
              <a:rPr lang="de-CH" dirty="0" err="1"/>
              <a:t>Subacromialraum</a:t>
            </a:r>
            <a:endParaRPr lang="de-CH" dirty="0"/>
          </a:p>
        </p:txBody>
      </p:sp>
      <p:sp>
        <p:nvSpPr>
          <p:cNvPr id="4" name="Titel 3"/>
          <p:cNvSpPr>
            <a:spLocks noGrp="1"/>
          </p:cNvSpPr>
          <p:nvPr>
            <p:ph type="title"/>
          </p:nvPr>
        </p:nvSpPr>
        <p:spPr/>
        <p:txBody>
          <a:bodyPr/>
          <a:lstStyle/>
          <a:p>
            <a:r>
              <a:rPr lang="de-CH" dirty="0"/>
              <a:t>Spezifische Testung</a:t>
            </a:r>
          </a:p>
        </p:txBody>
      </p:sp>
      <p:pic>
        <p:nvPicPr>
          <p:cNvPr id="6" name="Bild 8" descr="neer.png"/>
          <p:cNvPicPr>
            <a:picLocks noChangeAspect="1"/>
          </p:cNvPicPr>
          <p:nvPr/>
        </p:nvPicPr>
        <p:blipFill>
          <a:blip r:embed="rId3"/>
          <a:stretch>
            <a:fillRect/>
          </a:stretch>
        </p:blipFill>
        <p:spPr>
          <a:xfrm>
            <a:off x="1530076" y="4218304"/>
            <a:ext cx="3827775" cy="2518565"/>
          </a:xfrm>
          <a:prstGeom prst="rect">
            <a:avLst/>
          </a:prstGeom>
        </p:spPr>
      </p:pic>
      <p:pic>
        <p:nvPicPr>
          <p:cNvPr id="7" name="Bild 1"/>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077415" y="1572585"/>
            <a:ext cx="2751357" cy="2755776"/>
          </a:xfrm>
          <a:prstGeom prst="rect">
            <a:avLst/>
          </a:prstGeom>
        </p:spPr>
      </p:pic>
      <p:pic>
        <p:nvPicPr>
          <p:cNvPr id="8" name="Bild 9" descr="hawkins.png"/>
          <p:cNvPicPr>
            <a:picLocks noChangeAspect="1"/>
          </p:cNvPicPr>
          <p:nvPr/>
        </p:nvPicPr>
        <p:blipFill>
          <a:blip r:embed="rId5"/>
          <a:stretch>
            <a:fillRect/>
          </a:stretch>
        </p:blipFill>
        <p:spPr>
          <a:xfrm>
            <a:off x="6008861" y="4328361"/>
            <a:ext cx="3886200" cy="2111092"/>
          </a:xfrm>
          <a:prstGeom prst="rect">
            <a:avLst/>
          </a:prstGeom>
        </p:spPr>
      </p:pic>
    </p:spTree>
    <p:extLst>
      <p:ext uri="{BB962C8B-B14F-4D97-AF65-F5344CB8AC3E}">
        <p14:creationId xmlns:p14="http://schemas.microsoft.com/office/powerpoint/2010/main" val="59944595"/>
      </p:ext>
    </p:extLst>
  </p:cSld>
  <p:clrMapOvr>
    <a:masterClrMapping/>
  </p:clrMapOvr>
  <mc:AlternateContent xmlns:mc="http://schemas.openxmlformats.org/markup-compatibility/2006" xmlns:p14="http://schemas.microsoft.com/office/powerpoint/2010/main">
    <mc:Choice Requires="p14">
      <p:transition spd="slow" p14:dur="2000" advTm="59428"/>
    </mc:Choice>
    <mc:Fallback xmlns="">
      <p:transition spd="slow" advTm="5942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4940-A534-6AF0-E40C-79ED050446F6}"/>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CC2A23E7-0DCD-CA57-D3C4-23855E65732A}"/>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A94694C6-8836-87C3-35EB-5CCBA80E066D}"/>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4B356EC1-5D9C-0E0A-3BC3-F0D1B1406E18}"/>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FCFB7F77-1046-9B84-FBE4-1D055DFC3F5F}"/>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t>Schulterbeweglichkeit</a:t>
              </a:r>
            </a:p>
          </p:txBody>
        </p:sp>
        <p:sp>
          <p:nvSpPr>
            <p:cNvPr id="16" name="Textfeld 15">
              <a:extLst>
                <a:ext uri="{FF2B5EF4-FFF2-40B4-BE49-F238E27FC236}">
                  <a16:creationId xmlns:a16="http://schemas.microsoft.com/office/drawing/2014/main" id="{D942564A-8120-5D04-EA57-1F24D2A773EA}"/>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t>Scapulo</a:t>
              </a:r>
              <a:r>
                <a:rPr lang="de-CH" sz="2000" dirty="0"/>
                <a:t>-thorakales Setting</a:t>
              </a:r>
            </a:p>
          </p:txBody>
        </p:sp>
        <p:sp>
          <p:nvSpPr>
            <p:cNvPr id="17" name="Textfeld 16">
              <a:extLst>
                <a:ext uri="{FF2B5EF4-FFF2-40B4-BE49-F238E27FC236}">
                  <a16:creationId xmlns:a16="http://schemas.microsoft.com/office/drawing/2014/main" id="{640E7279-D226-4865-B0B1-B75A3FE702B4}"/>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t>Spezifische Testung:</a:t>
              </a:r>
            </a:p>
          </p:txBody>
        </p:sp>
        <p:cxnSp>
          <p:nvCxnSpPr>
            <p:cNvPr id="18" name="Gerade Verbindung mit Pfeil 17">
              <a:extLst>
                <a:ext uri="{FF2B5EF4-FFF2-40B4-BE49-F238E27FC236}">
                  <a16:creationId xmlns:a16="http://schemas.microsoft.com/office/drawing/2014/main" id="{9941BD5F-9CFB-7F98-6715-7D7300BBE443}"/>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CF695345-4331-BE8B-54F3-B06E834EDAEF}"/>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DF9F88CE-A689-FA4D-1BE1-3C90073498B8}"/>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t>Instabilität</a:t>
              </a:r>
            </a:p>
          </p:txBody>
        </p:sp>
        <p:sp>
          <p:nvSpPr>
            <p:cNvPr id="24" name="Textfeld 23">
              <a:extLst>
                <a:ext uri="{FF2B5EF4-FFF2-40B4-BE49-F238E27FC236}">
                  <a16:creationId xmlns:a16="http://schemas.microsoft.com/office/drawing/2014/main" id="{3C995A0E-3AF2-2905-2E3F-23A93CD7C3E5}"/>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t>Langer Biceps</a:t>
              </a:r>
            </a:p>
          </p:txBody>
        </p:sp>
        <p:sp>
          <p:nvSpPr>
            <p:cNvPr id="25" name="Textfeld 24">
              <a:extLst>
                <a:ext uri="{FF2B5EF4-FFF2-40B4-BE49-F238E27FC236}">
                  <a16:creationId xmlns:a16="http://schemas.microsoft.com/office/drawing/2014/main" id="{9A2BA115-0A2C-48F1-4FE1-62AF66DFB10F}"/>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solidFill>
                    <a:srgbClr val="FF0000"/>
                  </a:solidFill>
                </a:rPr>
                <a:t>RM</a:t>
              </a:r>
            </a:p>
          </p:txBody>
        </p:sp>
        <p:sp>
          <p:nvSpPr>
            <p:cNvPr id="30" name="Textfeld 29">
              <a:extLst>
                <a:ext uri="{FF2B5EF4-FFF2-40B4-BE49-F238E27FC236}">
                  <a16:creationId xmlns:a16="http://schemas.microsoft.com/office/drawing/2014/main" id="{86733E2F-2271-EEEE-D452-6B1977E22113}"/>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t>AC-/SC-Gelenk</a:t>
              </a:r>
            </a:p>
          </p:txBody>
        </p:sp>
        <p:sp>
          <p:nvSpPr>
            <p:cNvPr id="32" name="Textfeld 31">
              <a:extLst>
                <a:ext uri="{FF2B5EF4-FFF2-40B4-BE49-F238E27FC236}">
                  <a16:creationId xmlns:a16="http://schemas.microsoft.com/office/drawing/2014/main" id="{AFD5C2C7-EB94-C5F7-A70C-ECFB7993C3E5}"/>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CCD541DB-544D-3927-BDA1-54D10D030355}"/>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2C1E4414-D1D1-03A4-D9F3-4FDD5D651B9D}"/>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9E65B2A9-E46D-9E06-F79E-C8A2398E3842}"/>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F4D8DB19-8425-3720-8F59-1CF1A9FF4C83}"/>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t>Subacromialraum</a:t>
            </a:r>
            <a:endParaRPr lang="de-CH" sz="1600" dirty="0"/>
          </a:p>
        </p:txBody>
      </p:sp>
      <p:cxnSp>
        <p:nvCxnSpPr>
          <p:cNvPr id="29" name="Gerade Verbindung mit Pfeil 28">
            <a:extLst>
              <a:ext uri="{FF2B5EF4-FFF2-40B4-BE49-F238E27FC236}">
                <a16:creationId xmlns:a16="http://schemas.microsoft.com/office/drawing/2014/main" id="{3A41F2DA-F3F6-EC7C-F268-4F602496CECB}"/>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CCB71712-4F77-BAA6-E1B6-9792E02B7F37}"/>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787250"/>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Arial" panose="020B0604020202020204" pitchFamily="34" charset="0"/>
              <a:buChar char="•"/>
            </a:pPr>
            <a:r>
              <a:rPr lang="de-CH" dirty="0"/>
              <a:t>Anamnese</a:t>
            </a:r>
          </a:p>
          <a:p>
            <a:pPr marL="457200" indent="-457200">
              <a:buFont typeface="Arial" panose="020B0604020202020204" pitchFamily="34" charset="0"/>
              <a:buChar char="•"/>
            </a:pPr>
            <a:r>
              <a:rPr lang="de-CH" dirty="0" err="1"/>
              <a:t>BeSos</a:t>
            </a:r>
            <a:endParaRPr lang="de-CH" dirty="0"/>
          </a:p>
          <a:p>
            <a:pPr marL="457200" indent="-457200">
              <a:buFont typeface="Arial" panose="020B0604020202020204" pitchFamily="34" charset="0"/>
              <a:buChar char="•"/>
            </a:pPr>
            <a:r>
              <a:rPr lang="de-CH" dirty="0"/>
              <a:t>Schulterbefund I</a:t>
            </a:r>
          </a:p>
          <a:p>
            <a:r>
              <a:rPr lang="de-CH" dirty="0"/>
              <a:t>	Beweglichkeit</a:t>
            </a:r>
          </a:p>
          <a:p>
            <a:pPr marL="457200" indent="-457200">
              <a:buFont typeface="Arial" panose="020B0604020202020204" pitchFamily="34" charset="0"/>
              <a:buChar char="•"/>
            </a:pPr>
            <a:r>
              <a:rPr lang="de-CH" dirty="0"/>
              <a:t>Schulterbefund II</a:t>
            </a:r>
          </a:p>
          <a:p>
            <a:r>
              <a:rPr lang="de-CH" dirty="0"/>
              <a:t>	</a:t>
            </a:r>
            <a:r>
              <a:rPr lang="de-CH" dirty="0" err="1"/>
              <a:t>Scapula</a:t>
            </a:r>
            <a:endParaRPr lang="de-CH" dirty="0"/>
          </a:p>
          <a:p>
            <a:r>
              <a:rPr lang="de-CH" dirty="0"/>
              <a:t>	Funktionstest / spezifische Testung</a:t>
            </a:r>
          </a:p>
        </p:txBody>
      </p:sp>
      <p:sp>
        <p:nvSpPr>
          <p:cNvPr id="3" name="Titel 2"/>
          <p:cNvSpPr>
            <a:spLocks noGrp="1"/>
          </p:cNvSpPr>
          <p:nvPr>
            <p:ph type="title"/>
          </p:nvPr>
        </p:nvSpPr>
        <p:spPr/>
        <p:txBody>
          <a:bodyPr/>
          <a:lstStyle/>
          <a:p>
            <a:r>
              <a:rPr lang="de-CH" dirty="0"/>
              <a:t>Inhalt</a:t>
            </a:r>
          </a:p>
        </p:txBody>
      </p:sp>
      <p:pic>
        <p:nvPicPr>
          <p:cNvPr id="4" name="Bild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33483" y="1422875"/>
            <a:ext cx="3347864" cy="2952328"/>
          </a:xfrm>
          <a:prstGeom prst="rect">
            <a:avLst/>
          </a:prstGeom>
        </p:spPr>
      </p:pic>
    </p:spTree>
    <p:extLst>
      <p:ext uri="{BB962C8B-B14F-4D97-AF65-F5344CB8AC3E}">
        <p14:creationId xmlns:p14="http://schemas.microsoft.com/office/powerpoint/2010/main" val="1771175731"/>
      </p:ext>
    </p:extLst>
  </p:cSld>
  <p:clrMapOvr>
    <a:masterClrMapping/>
  </p:clrMapOvr>
  <mc:AlternateContent xmlns:mc="http://schemas.openxmlformats.org/markup-compatibility/2006" xmlns:p14="http://schemas.microsoft.com/office/powerpoint/2010/main">
    <mc:Choice Requires="p14">
      <p:transition spd="slow" p14:dur="2000" advTm="19813"/>
    </mc:Choice>
    <mc:Fallback xmlns="">
      <p:transition spd="slow" advTm="1981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2736" y="2751991"/>
            <a:ext cx="10515600" cy="3641981"/>
          </a:xfrm>
        </p:spPr>
        <p:txBody>
          <a:bodyPr/>
          <a:lstStyle/>
          <a:p>
            <a:pPr marL="457200" indent="-457200">
              <a:buFont typeface="Arial" panose="020B0604020202020204" pitchFamily="34" charset="0"/>
              <a:buChar char="•"/>
            </a:pPr>
            <a:r>
              <a:rPr lang="de-CH" dirty="0"/>
              <a:t>Vermehrte AR</a:t>
            </a:r>
          </a:p>
          <a:p>
            <a:pPr marL="457200" indent="-457200">
              <a:buFont typeface="Arial" panose="020B0604020202020204" pitchFamily="34" charset="0"/>
              <a:buChar char="•"/>
            </a:pPr>
            <a:r>
              <a:rPr lang="de-CH" dirty="0" err="1"/>
              <a:t>Belly</a:t>
            </a:r>
            <a:r>
              <a:rPr lang="de-CH" dirty="0"/>
              <a:t>-Press Test</a:t>
            </a:r>
          </a:p>
          <a:p>
            <a:pPr marL="457200" indent="-457200">
              <a:buFont typeface="Arial" panose="020B0604020202020204" pitchFamily="34" charset="0"/>
              <a:buChar char="•"/>
            </a:pPr>
            <a:r>
              <a:rPr lang="de-CH" dirty="0"/>
              <a:t>Lift off Test</a:t>
            </a:r>
          </a:p>
        </p:txBody>
      </p:sp>
      <p:sp>
        <p:nvSpPr>
          <p:cNvPr id="3" name="Textplatzhalter 2"/>
          <p:cNvSpPr>
            <a:spLocks noGrp="1"/>
          </p:cNvSpPr>
          <p:nvPr>
            <p:ph type="body" sz="quarter" idx="14"/>
          </p:nvPr>
        </p:nvSpPr>
        <p:spPr/>
        <p:txBody>
          <a:bodyPr/>
          <a:lstStyle/>
          <a:p>
            <a:r>
              <a:rPr lang="de-CH" dirty="0" err="1"/>
              <a:t>Rotatorenmanschette</a:t>
            </a:r>
            <a:endParaRPr lang="de-CH" dirty="0"/>
          </a:p>
          <a:p>
            <a:r>
              <a:rPr lang="de-CH" dirty="0" err="1"/>
              <a:t>Subscapularis</a:t>
            </a:r>
            <a:endParaRPr lang="de-CH" dirty="0"/>
          </a:p>
        </p:txBody>
      </p:sp>
      <p:sp>
        <p:nvSpPr>
          <p:cNvPr id="4" name="Titel 3"/>
          <p:cNvSpPr>
            <a:spLocks noGrp="1"/>
          </p:cNvSpPr>
          <p:nvPr>
            <p:ph type="title"/>
          </p:nvPr>
        </p:nvSpPr>
        <p:spPr/>
        <p:txBody>
          <a:bodyPr/>
          <a:lstStyle/>
          <a:p>
            <a:r>
              <a:rPr lang="de-CH" dirty="0"/>
              <a:t>Spezifische Testung</a:t>
            </a:r>
          </a:p>
        </p:txBody>
      </p:sp>
      <p:pic>
        <p:nvPicPr>
          <p:cNvPr id="6" name="Bild 5" descr="belly press.png"/>
          <p:cNvPicPr>
            <a:picLocks noChangeAspect="1"/>
          </p:cNvPicPr>
          <p:nvPr/>
        </p:nvPicPr>
        <p:blipFill>
          <a:blip r:embed="rId3"/>
          <a:stretch>
            <a:fillRect/>
          </a:stretch>
        </p:blipFill>
        <p:spPr>
          <a:xfrm>
            <a:off x="5303350" y="2408977"/>
            <a:ext cx="5065712" cy="1905911"/>
          </a:xfrm>
          <a:prstGeom prst="rect">
            <a:avLst/>
          </a:prstGeom>
        </p:spPr>
      </p:pic>
      <p:pic>
        <p:nvPicPr>
          <p:cNvPr id="7" name="Bild 10" descr="liftoff.png"/>
          <p:cNvPicPr>
            <a:picLocks noChangeAspect="1"/>
          </p:cNvPicPr>
          <p:nvPr/>
        </p:nvPicPr>
        <p:blipFill>
          <a:blip r:embed="rId4"/>
          <a:stretch>
            <a:fillRect/>
          </a:stretch>
        </p:blipFill>
        <p:spPr>
          <a:xfrm>
            <a:off x="5303350" y="4426498"/>
            <a:ext cx="5105400" cy="1855864"/>
          </a:xfrm>
          <a:prstGeom prst="rect">
            <a:avLst/>
          </a:prstGeom>
        </p:spPr>
      </p:pic>
    </p:spTree>
    <p:extLst>
      <p:ext uri="{BB962C8B-B14F-4D97-AF65-F5344CB8AC3E}">
        <p14:creationId xmlns:p14="http://schemas.microsoft.com/office/powerpoint/2010/main" val="3753444673"/>
      </p:ext>
    </p:extLst>
  </p:cSld>
  <p:clrMapOvr>
    <a:masterClrMapping/>
  </p:clrMapOvr>
  <mc:AlternateContent xmlns:mc="http://schemas.openxmlformats.org/markup-compatibility/2006" xmlns:p14="http://schemas.microsoft.com/office/powerpoint/2010/main">
    <mc:Choice Requires="p14">
      <p:transition spd="slow" p14:dur="2000" advTm="73425"/>
    </mc:Choice>
    <mc:Fallback xmlns="">
      <p:transition spd="slow" advTm="7342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2736" y="2751991"/>
            <a:ext cx="4863279" cy="3641981"/>
          </a:xfrm>
        </p:spPr>
        <p:txBody>
          <a:bodyPr/>
          <a:lstStyle/>
          <a:p>
            <a:pPr marL="457200" indent="-457200">
              <a:buFont typeface="Arial" panose="020B0604020202020204" pitchFamily="34" charset="0"/>
              <a:buChar char="•"/>
            </a:pPr>
            <a:r>
              <a:rPr lang="de-CH" dirty="0" err="1"/>
              <a:t>Jobe</a:t>
            </a:r>
            <a:r>
              <a:rPr lang="de-CH" dirty="0"/>
              <a:t> Test (</a:t>
            </a:r>
            <a:r>
              <a:rPr lang="de-DE" sz="2800" dirty="0"/>
              <a:t>nur auswertbar wenn Patient keine Schmerzen angibt)</a:t>
            </a:r>
            <a:endParaRPr lang="de-CH" dirty="0"/>
          </a:p>
          <a:p>
            <a:pPr marL="457200" indent="-457200">
              <a:buFont typeface="Arial" panose="020B0604020202020204" pitchFamily="34" charset="0"/>
              <a:buChar char="•"/>
            </a:pPr>
            <a:r>
              <a:rPr lang="de-CH" dirty="0"/>
              <a:t>Whipple Test</a:t>
            </a:r>
          </a:p>
          <a:p>
            <a:pPr marL="457200" indent="-457200">
              <a:buFont typeface="Arial" panose="020B0604020202020204" pitchFamily="34" charset="0"/>
              <a:buChar char="•"/>
            </a:pPr>
            <a:r>
              <a:rPr lang="de-CH" dirty="0"/>
              <a:t>AR Lag</a:t>
            </a:r>
          </a:p>
        </p:txBody>
      </p:sp>
      <p:sp>
        <p:nvSpPr>
          <p:cNvPr id="3" name="Textplatzhalter 2"/>
          <p:cNvSpPr>
            <a:spLocks noGrp="1"/>
          </p:cNvSpPr>
          <p:nvPr>
            <p:ph type="body" sz="quarter" idx="14"/>
          </p:nvPr>
        </p:nvSpPr>
        <p:spPr/>
        <p:txBody>
          <a:bodyPr/>
          <a:lstStyle/>
          <a:p>
            <a:r>
              <a:rPr lang="de-CH" dirty="0" err="1"/>
              <a:t>Rotatorenmanschette</a:t>
            </a:r>
            <a:endParaRPr lang="de-CH" dirty="0"/>
          </a:p>
          <a:p>
            <a:r>
              <a:rPr lang="de-CH" dirty="0" err="1"/>
              <a:t>Supraspinatus</a:t>
            </a:r>
            <a:endParaRPr lang="de-CH" dirty="0"/>
          </a:p>
        </p:txBody>
      </p:sp>
      <p:sp>
        <p:nvSpPr>
          <p:cNvPr id="4" name="Titel 3"/>
          <p:cNvSpPr>
            <a:spLocks noGrp="1"/>
          </p:cNvSpPr>
          <p:nvPr>
            <p:ph type="title"/>
          </p:nvPr>
        </p:nvSpPr>
        <p:spPr/>
        <p:txBody>
          <a:bodyPr/>
          <a:lstStyle/>
          <a:p>
            <a:r>
              <a:rPr lang="de-CH" dirty="0"/>
              <a:t>Spezifische Testung</a:t>
            </a:r>
          </a:p>
        </p:txBody>
      </p:sp>
      <p:pic>
        <p:nvPicPr>
          <p:cNvPr id="8" name="Bild 9" descr="Jobe.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118805" y="1284479"/>
            <a:ext cx="3902019" cy="1980497"/>
          </a:xfrm>
          <a:prstGeom prst="rect">
            <a:avLst/>
          </a:prstGeom>
        </p:spPr>
      </p:pic>
      <p:pic>
        <p:nvPicPr>
          <p:cNvPr id="9" name="Bild 10" descr="Whipple.png"/>
          <p:cNvPicPr>
            <a:picLocks noChangeAspect="1"/>
          </p:cNvPicPr>
          <p:nvPr/>
        </p:nvPicPr>
        <p:blipFill>
          <a:blip r:embed="rId4"/>
          <a:stretch>
            <a:fillRect/>
          </a:stretch>
        </p:blipFill>
        <p:spPr>
          <a:xfrm>
            <a:off x="8238391" y="3341646"/>
            <a:ext cx="2782433" cy="2171655"/>
          </a:xfrm>
          <a:prstGeom prst="rect">
            <a:avLst/>
          </a:prstGeom>
        </p:spPr>
      </p:pic>
      <p:pic>
        <p:nvPicPr>
          <p:cNvPr id="5" name="Grafik 4"/>
          <p:cNvPicPr>
            <a:picLocks noChangeAspect="1"/>
          </p:cNvPicPr>
          <p:nvPr/>
        </p:nvPicPr>
        <p:blipFill>
          <a:blip r:embed="rId5"/>
          <a:stretch>
            <a:fillRect/>
          </a:stretch>
        </p:blipFill>
        <p:spPr>
          <a:xfrm>
            <a:off x="3972964" y="4660009"/>
            <a:ext cx="4265427" cy="1859924"/>
          </a:xfrm>
          <a:prstGeom prst="rect">
            <a:avLst/>
          </a:prstGeom>
        </p:spPr>
      </p:pic>
    </p:spTree>
    <p:extLst>
      <p:ext uri="{BB962C8B-B14F-4D97-AF65-F5344CB8AC3E}">
        <p14:creationId xmlns:p14="http://schemas.microsoft.com/office/powerpoint/2010/main" val="975795237"/>
      </p:ext>
    </p:extLst>
  </p:cSld>
  <p:clrMapOvr>
    <a:masterClrMapping/>
  </p:clrMapOvr>
  <mc:AlternateContent xmlns:mc="http://schemas.openxmlformats.org/markup-compatibility/2006" xmlns:p14="http://schemas.microsoft.com/office/powerpoint/2010/main">
    <mc:Choice Requires="p14">
      <p:transition spd="slow" p14:dur="2000" advTm="79311"/>
    </mc:Choice>
    <mc:Fallback xmlns="">
      <p:transition spd="slow" advTm="7931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2736" y="2751991"/>
            <a:ext cx="6516233" cy="3641981"/>
          </a:xfrm>
        </p:spPr>
        <p:txBody>
          <a:bodyPr/>
          <a:lstStyle/>
          <a:p>
            <a:pPr marL="457200" indent="-457200">
              <a:buFont typeface="Arial" panose="020B0604020202020204" pitchFamily="34" charset="0"/>
              <a:buChar char="•"/>
            </a:pPr>
            <a:r>
              <a:rPr lang="de-CH" dirty="0"/>
              <a:t>Verminderte Kraft AR</a:t>
            </a:r>
          </a:p>
          <a:p>
            <a:pPr marL="457200" indent="-457200">
              <a:buFont typeface="Arial" panose="020B0604020202020204" pitchFamily="34" charset="0"/>
              <a:buChar char="•"/>
            </a:pPr>
            <a:r>
              <a:rPr lang="de-CH" dirty="0"/>
              <a:t>AR Lag &gt;15°</a:t>
            </a:r>
          </a:p>
          <a:p>
            <a:pPr marL="457200" indent="-457200">
              <a:buFont typeface="Arial" panose="020B0604020202020204" pitchFamily="34" charset="0"/>
              <a:buChar char="•"/>
            </a:pPr>
            <a:r>
              <a:rPr lang="de-CH" dirty="0"/>
              <a:t>Patte Test</a:t>
            </a:r>
          </a:p>
        </p:txBody>
      </p:sp>
      <p:sp>
        <p:nvSpPr>
          <p:cNvPr id="3" name="Textplatzhalter 2"/>
          <p:cNvSpPr>
            <a:spLocks noGrp="1"/>
          </p:cNvSpPr>
          <p:nvPr>
            <p:ph type="body" sz="quarter" idx="14"/>
          </p:nvPr>
        </p:nvSpPr>
        <p:spPr/>
        <p:txBody>
          <a:bodyPr/>
          <a:lstStyle/>
          <a:p>
            <a:r>
              <a:rPr lang="de-CH" dirty="0" err="1"/>
              <a:t>Rotatorenmanschette</a:t>
            </a:r>
            <a:endParaRPr lang="de-CH" dirty="0"/>
          </a:p>
          <a:p>
            <a:r>
              <a:rPr lang="de-CH" dirty="0" err="1"/>
              <a:t>Infraspinatus</a:t>
            </a:r>
            <a:endParaRPr lang="de-CH" dirty="0"/>
          </a:p>
        </p:txBody>
      </p:sp>
      <p:sp>
        <p:nvSpPr>
          <p:cNvPr id="4" name="Titel 3"/>
          <p:cNvSpPr>
            <a:spLocks noGrp="1"/>
          </p:cNvSpPr>
          <p:nvPr>
            <p:ph type="title"/>
          </p:nvPr>
        </p:nvSpPr>
        <p:spPr/>
        <p:txBody>
          <a:bodyPr/>
          <a:lstStyle/>
          <a:p>
            <a:r>
              <a:rPr lang="de-CH" dirty="0"/>
              <a:t>Spezifische Testung</a:t>
            </a:r>
          </a:p>
        </p:txBody>
      </p:sp>
      <p:pic>
        <p:nvPicPr>
          <p:cNvPr id="7" name="Bild 9" descr="Infra.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487945" y="1492309"/>
            <a:ext cx="3733800" cy="2519363"/>
          </a:xfrm>
          <a:prstGeom prst="rect">
            <a:avLst/>
          </a:prstGeom>
        </p:spPr>
      </p:pic>
      <p:pic>
        <p:nvPicPr>
          <p:cNvPr id="10" name="Bild 8" descr="Patte.png"/>
          <p:cNvPicPr>
            <a:picLocks noChangeAspect="1"/>
          </p:cNvPicPr>
          <p:nvPr/>
        </p:nvPicPr>
        <p:blipFill>
          <a:blip r:embed="rId4"/>
          <a:stretch>
            <a:fillRect/>
          </a:stretch>
        </p:blipFill>
        <p:spPr>
          <a:xfrm>
            <a:off x="7860322" y="4011672"/>
            <a:ext cx="2989045" cy="2426646"/>
          </a:xfrm>
          <a:prstGeom prst="rect">
            <a:avLst/>
          </a:prstGeom>
        </p:spPr>
      </p:pic>
    </p:spTree>
    <p:extLst>
      <p:ext uri="{BB962C8B-B14F-4D97-AF65-F5344CB8AC3E}">
        <p14:creationId xmlns:p14="http://schemas.microsoft.com/office/powerpoint/2010/main" val="3042658708"/>
      </p:ext>
    </p:extLst>
  </p:cSld>
  <p:clrMapOvr>
    <a:masterClrMapping/>
  </p:clrMapOvr>
  <mc:AlternateContent xmlns:mc="http://schemas.openxmlformats.org/markup-compatibility/2006" xmlns:p14="http://schemas.microsoft.com/office/powerpoint/2010/main">
    <mc:Choice Requires="p14">
      <p:transition spd="slow" p14:dur="2000" advTm="39660"/>
    </mc:Choice>
    <mc:Fallback xmlns="">
      <p:transition spd="slow" advTm="3966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34FC-586A-811C-94EA-E64B60A2F1C5}"/>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09841361-1DBE-7814-6A52-5C332444A997}"/>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73E1C8BB-C11B-BDD0-82DE-3B4DD4509013}"/>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80FD6C6A-21FA-80C9-DA13-95D3E0F35F7D}"/>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BF291D5F-ED17-DCE9-A003-E76EECD382F4}"/>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t>Schulterbeweglichkeit</a:t>
              </a:r>
            </a:p>
          </p:txBody>
        </p:sp>
        <p:sp>
          <p:nvSpPr>
            <p:cNvPr id="16" name="Textfeld 15">
              <a:extLst>
                <a:ext uri="{FF2B5EF4-FFF2-40B4-BE49-F238E27FC236}">
                  <a16:creationId xmlns:a16="http://schemas.microsoft.com/office/drawing/2014/main" id="{0DE5AF77-DD44-E2C9-65CF-07334D48625D}"/>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t>Scapulo</a:t>
              </a:r>
              <a:r>
                <a:rPr lang="de-CH" sz="2000" dirty="0"/>
                <a:t>-thorakales Setting</a:t>
              </a:r>
            </a:p>
          </p:txBody>
        </p:sp>
        <p:sp>
          <p:nvSpPr>
            <p:cNvPr id="17" name="Textfeld 16">
              <a:extLst>
                <a:ext uri="{FF2B5EF4-FFF2-40B4-BE49-F238E27FC236}">
                  <a16:creationId xmlns:a16="http://schemas.microsoft.com/office/drawing/2014/main" id="{3E6BB0A2-D12F-E070-3EC6-521D941B5D6E}"/>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t>Spezifische Testung:</a:t>
              </a:r>
            </a:p>
          </p:txBody>
        </p:sp>
        <p:cxnSp>
          <p:nvCxnSpPr>
            <p:cNvPr id="18" name="Gerade Verbindung mit Pfeil 17">
              <a:extLst>
                <a:ext uri="{FF2B5EF4-FFF2-40B4-BE49-F238E27FC236}">
                  <a16:creationId xmlns:a16="http://schemas.microsoft.com/office/drawing/2014/main" id="{2364FFC4-C49B-D107-A28F-DB78D7C056E6}"/>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B4C70C55-5AC8-2A81-25C9-3F12A96EE186}"/>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BA37CD8E-9549-EDAE-D70F-2534DFA6C63C}"/>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t>Instabilität</a:t>
              </a:r>
            </a:p>
          </p:txBody>
        </p:sp>
        <p:sp>
          <p:nvSpPr>
            <p:cNvPr id="24" name="Textfeld 23">
              <a:extLst>
                <a:ext uri="{FF2B5EF4-FFF2-40B4-BE49-F238E27FC236}">
                  <a16:creationId xmlns:a16="http://schemas.microsoft.com/office/drawing/2014/main" id="{3F711F0A-CDEC-BA01-7B3E-BA3DFF32F9B3}"/>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solidFill>
                    <a:srgbClr val="FF0000"/>
                  </a:solidFill>
                </a:rPr>
                <a:t>Langer Biceps</a:t>
              </a:r>
            </a:p>
          </p:txBody>
        </p:sp>
        <p:sp>
          <p:nvSpPr>
            <p:cNvPr id="25" name="Textfeld 24">
              <a:extLst>
                <a:ext uri="{FF2B5EF4-FFF2-40B4-BE49-F238E27FC236}">
                  <a16:creationId xmlns:a16="http://schemas.microsoft.com/office/drawing/2014/main" id="{5BBDD64A-DEA1-BA8E-BB64-352DB7C18359}"/>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t>RM</a:t>
              </a:r>
            </a:p>
          </p:txBody>
        </p:sp>
        <p:sp>
          <p:nvSpPr>
            <p:cNvPr id="30" name="Textfeld 29">
              <a:extLst>
                <a:ext uri="{FF2B5EF4-FFF2-40B4-BE49-F238E27FC236}">
                  <a16:creationId xmlns:a16="http://schemas.microsoft.com/office/drawing/2014/main" id="{AEE60368-EE6C-69E8-0139-DD6F4AB6C1C1}"/>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t>AC-/SC-Gelenk</a:t>
              </a:r>
            </a:p>
          </p:txBody>
        </p:sp>
        <p:sp>
          <p:nvSpPr>
            <p:cNvPr id="32" name="Textfeld 31">
              <a:extLst>
                <a:ext uri="{FF2B5EF4-FFF2-40B4-BE49-F238E27FC236}">
                  <a16:creationId xmlns:a16="http://schemas.microsoft.com/office/drawing/2014/main" id="{A5D28FBC-AB0D-BECC-C8E4-4783BA708842}"/>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3017E3ED-7E81-534D-64EE-D3578EB0D561}"/>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94D32122-211C-9CA4-8FA7-D40C858F32E0}"/>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B0A04D43-B1F8-B5BF-1CF5-DBDB77366CEC}"/>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8BED71ED-B7A4-0CFD-163A-8C138CB4B960}"/>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t>Subacromialraum</a:t>
            </a:r>
            <a:endParaRPr lang="de-CH" sz="1600" dirty="0"/>
          </a:p>
        </p:txBody>
      </p:sp>
      <p:cxnSp>
        <p:nvCxnSpPr>
          <p:cNvPr id="29" name="Gerade Verbindung mit Pfeil 28">
            <a:extLst>
              <a:ext uri="{FF2B5EF4-FFF2-40B4-BE49-F238E27FC236}">
                <a16:creationId xmlns:a16="http://schemas.microsoft.com/office/drawing/2014/main" id="{DD18A7D9-1CD0-4EA8-C528-BB08FE32F1E6}"/>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E8A5047C-418E-14F2-6B05-28670FFAA9A3}"/>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29488"/>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Arial" panose="020B0604020202020204" pitchFamily="34" charset="0"/>
              <a:buChar char="•"/>
            </a:pPr>
            <a:r>
              <a:rPr lang="de-CH" dirty="0" err="1"/>
              <a:t>Druckdolenz</a:t>
            </a:r>
            <a:r>
              <a:rPr lang="de-CH" dirty="0"/>
              <a:t> </a:t>
            </a:r>
            <a:r>
              <a:rPr lang="de-CH" dirty="0" err="1"/>
              <a:t>Sulcus</a:t>
            </a:r>
            <a:r>
              <a:rPr lang="de-CH" dirty="0"/>
              <a:t> </a:t>
            </a:r>
            <a:r>
              <a:rPr lang="de-CH" dirty="0" err="1"/>
              <a:t>bicibitalis</a:t>
            </a:r>
            <a:endParaRPr lang="de-CH" dirty="0"/>
          </a:p>
          <a:p>
            <a:pPr marL="457200" indent="-457200">
              <a:buFont typeface="Arial" panose="020B0604020202020204" pitchFamily="34" charset="0"/>
              <a:buChar char="•"/>
            </a:pPr>
            <a:r>
              <a:rPr lang="de-CH" dirty="0" err="1"/>
              <a:t>Pulm</a:t>
            </a:r>
            <a:r>
              <a:rPr lang="de-CH" dirty="0"/>
              <a:t> </a:t>
            </a:r>
            <a:r>
              <a:rPr lang="de-CH" dirty="0" err="1"/>
              <a:t>up</a:t>
            </a:r>
            <a:r>
              <a:rPr lang="de-CH" dirty="0"/>
              <a:t> Test / Speed Test</a:t>
            </a:r>
          </a:p>
          <a:p>
            <a:pPr marL="457200" indent="-457200">
              <a:buFont typeface="Arial" panose="020B0604020202020204" pitchFamily="34" charset="0"/>
              <a:buChar char="•"/>
            </a:pPr>
            <a:r>
              <a:rPr lang="de-CH" dirty="0"/>
              <a:t>O’Brien Test</a:t>
            </a:r>
          </a:p>
          <a:p>
            <a:pPr marL="457200" indent="-457200">
              <a:buFont typeface="Arial" panose="020B0604020202020204" pitchFamily="34" charset="0"/>
              <a:buChar char="•"/>
            </a:pPr>
            <a:r>
              <a:rPr lang="de-CH" dirty="0" err="1"/>
              <a:t>Popey</a:t>
            </a:r>
            <a:r>
              <a:rPr lang="de-CH" dirty="0"/>
              <a:t> </a:t>
            </a:r>
            <a:r>
              <a:rPr lang="de-CH" dirty="0" err="1"/>
              <a:t>Sign</a:t>
            </a:r>
            <a:endParaRPr lang="de-CH" dirty="0"/>
          </a:p>
          <a:p>
            <a:pPr marL="457200" indent="-457200">
              <a:buFont typeface="Arial" panose="020B0604020202020204" pitchFamily="34" charset="0"/>
              <a:buChar char="•"/>
            </a:pPr>
            <a:endParaRPr lang="de-CH" dirty="0"/>
          </a:p>
        </p:txBody>
      </p:sp>
      <p:sp>
        <p:nvSpPr>
          <p:cNvPr id="3" name="Textplatzhalter 2"/>
          <p:cNvSpPr>
            <a:spLocks noGrp="1"/>
          </p:cNvSpPr>
          <p:nvPr>
            <p:ph type="body" sz="quarter" idx="14"/>
          </p:nvPr>
        </p:nvSpPr>
        <p:spPr/>
        <p:txBody>
          <a:bodyPr/>
          <a:lstStyle/>
          <a:p>
            <a:r>
              <a:rPr lang="de-CH" dirty="0"/>
              <a:t>Lange </a:t>
            </a:r>
            <a:r>
              <a:rPr lang="de-CH" dirty="0" err="1"/>
              <a:t>Bicepssehne</a:t>
            </a:r>
            <a:endParaRPr lang="de-CH" dirty="0"/>
          </a:p>
        </p:txBody>
      </p:sp>
      <p:sp>
        <p:nvSpPr>
          <p:cNvPr id="4" name="Titel 3"/>
          <p:cNvSpPr>
            <a:spLocks noGrp="1"/>
          </p:cNvSpPr>
          <p:nvPr>
            <p:ph type="title"/>
          </p:nvPr>
        </p:nvSpPr>
        <p:spPr/>
        <p:txBody>
          <a:bodyPr/>
          <a:lstStyle/>
          <a:p>
            <a:r>
              <a:rPr lang="de-CH" dirty="0"/>
              <a:t>Spezifische Testung</a:t>
            </a:r>
          </a:p>
        </p:txBody>
      </p:sp>
      <p:pic>
        <p:nvPicPr>
          <p:cNvPr id="6" name="Bild 9" descr="Palm up.png"/>
          <p:cNvPicPr>
            <a:picLocks noChangeAspect="1"/>
          </p:cNvPicPr>
          <p:nvPr/>
        </p:nvPicPr>
        <p:blipFill>
          <a:blip r:embed="rId3"/>
          <a:stretch>
            <a:fillRect/>
          </a:stretch>
        </p:blipFill>
        <p:spPr>
          <a:xfrm>
            <a:off x="7715024" y="1187587"/>
            <a:ext cx="3352800" cy="2301330"/>
          </a:xfrm>
          <a:prstGeom prst="rect">
            <a:avLst/>
          </a:prstGeom>
        </p:spPr>
      </p:pic>
      <p:pic>
        <p:nvPicPr>
          <p:cNvPr id="7" name="Bild 8" descr="Popey.png"/>
          <p:cNvPicPr>
            <a:picLocks noChangeAspect="1"/>
          </p:cNvPicPr>
          <p:nvPr/>
        </p:nvPicPr>
        <p:blipFill>
          <a:blip r:embed="rId4"/>
          <a:stretch>
            <a:fillRect/>
          </a:stretch>
        </p:blipFill>
        <p:spPr>
          <a:xfrm>
            <a:off x="9448139" y="3636056"/>
            <a:ext cx="1619685" cy="2249562"/>
          </a:xfrm>
          <a:prstGeom prst="rect">
            <a:avLst/>
          </a:prstGeom>
        </p:spPr>
      </p:pic>
      <p:pic>
        <p:nvPicPr>
          <p:cNvPr id="8" name="Bild 1"/>
          <p:cNvPicPr>
            <a:picLocks noChangeAspect="1"/>
          </p:cNvPicPr>
          <p:nvPr/>
        </p:nvPicPr>
        <p:blipFill rotWithShape="1">
          <a:blip r:embed="rId5" cstate="print">
            <a:extLst>
              <a:ext uri="{28A0092B-C50C-407E-A947-70E740481C1C}">
                <a14:useLocalDpi xmlns:a14="http://schemas.microsoft.com/office/drawing/2010/main"/>
              </a:ext>
            </a:extLst>
          </a:blip>
          <a:srcRect b="-1"/>
          <a:stretch/>
        </p:blipFill>
        <p:spPr>
          <a:xfrm>
            <a:off x="5391770" y="3636056"/>
            <a:ext cx="3863312" cy="2249562"/>
          </a:xfrm>
          <a:prstGeom prst="rect">
            <a:avLst/>
          </a:prstGeom>
        </p:spPr>
      </p:pic>
    </p:spTree>
    <p:extLst>
      <p:ext uri="{BB962C8B-B14F-4D97-AF65-F5344CB8AC3E}">
        <p14:creationId xmlns:p14="http://schemas.microsoft.com/office/powerpoint/2010/main" val="2014789811"/>
      </p:ext>
    </p:extLst>
  </p:cSld>
  <p:clrMapOvr>
    <a:masterClrMapping/>
  </p:clrMapOvr>
  <mc:AlternateContent xmlns:mc="http://schemas.openxmlformats.org/markup-compatibility/2006" xmlns:p14="http://schemas.microsoft.com/office/powerpoint/2010/main">
    <mc:Choice Requires="p14">
      <p:transition spd="slow" p14:dur="2000" advTm="111571"/>
    </mc:Choice>
    <mc:Fallback xmlns="">
      <p:transition spd="slow" advTm="11157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5758-0189-E236-404E-3BF7165FA820}"/>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38209F37-3173-34A0-A0D8-B2608ED520F8}"/>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F1C5C264-915B-4785-1E09-03474DA477BD}"/>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39170924-B81B-45E0-6B69-3FBC7A740FFA}"/>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4563AEDA-F260-9FCA-FEDF-C3CD62B25968}"/>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t>Schulterbeweglichkeit</a:t>
              </a:r>
            </a:p>
          </p:txBody>
        </p:sp>
        <p:sp>
          <p:nvSpPr>
            <p:cNvPr id="16" name="Textfeld 15">
              <a:extLst>
                <a:ext uri="{FF2B5EF4-FFF2-40B4-BE49-F238E27FC236}">
                  <a16:creationId xmlns:a16="http://schemas.microsoft.com/office/drawing/2014/main" id="{E7F815E2-D88F-7478-1B4E-8EEE53C6B2D7}"/>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t>Scapulo</a:t>
              </a:r>
              <a:r>
                <a:rPr lang="de-CH" sz="2000" dirty="0"/>
                <a:t>-thorakales Setting</a:t>
              </a:r>
            </a:p>
          </p:txBody>
        </p:sp>
        <p:sp>
          <p:nvSpPr>
            <p:cNvPr id="17" name="Textfeld 16">
              <a:extLst>
                <a:ext uri="{FF2B5EF4-FFF2-40B4-BE49-F238E27FC236}">
                  <a16:creationId xmlns:a16="http://schemas.microsoft.com/office/drawing/2014/main" id="{32BED1C7-FB0E-8060-04FE-F51FC01A95DF}"/>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t>Spezifische Testung:</a:t>
              </a:r>
            </a:p>
          </p:txBody>
        </p:sp>
        <p:cxnSp>
          <p:nvCxnSpPr>
            <p:cNvPr id="18" name="Gerade Verbindung mit Pfeil 17">
              <a:extLst>
                <a:ext uri="{FF2B5EF4-FFF2-40B4-BE49-F238E27FC236}">
                  <a16:creationId xmlns:a16="http://schemas.microsoft.com/office/drawing/2014/main" id="{13B96233-F1D9-2F61-9A85-524BEE54AD00}"/>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67A59EDB-4D0D-93EF-5487-62652E57582C}"/>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685E5496-7B66-F342-97D5-C26E8249DD13}"/>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solidFill>
                    <a:srgbClr val="FF0000"/>
                  </a:solidFill>
                </a:rPr>
                <a:t>Instabilität</a:t>
              </a:r>
            </a:p>
          </p:txBody>
        </p:sp>
        <p:sp>
          <p:nvSpPr>
            <p:cNvPr id="24" name="Textfeld 23">
              <a:extLst>
                <a:ext uri="{FF2B5EF4-FFF2-40B4-BE49-F238E27FC236}">
                  <a16:creationId xmlns:a16="http://schemas.microsoft.com/office/drawing/2014/main" id="{F466095C-2A81-62C4-B375-4AB0382A6028}"/>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t>Langer Biceps</a:t>
              </a:r>
            </a:p>
          </p:txBody>
        </p:sp>
        <p:sp>
          <p:nvSpPr>
            <p:cNvPr id="25" name="Textfeld 24">
              <a:extLst>
                <a:ext uri="{FF2B5EF4-FFF2-40B4-BE49-F238E27FC236}">
                  <a16:creationId xmlns:a16="http://schemas.microsoft.com/office/drawing/2014/main" id="{C335FD3D-864D-F077-C8FC-8849B0BA65E8}"/>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t>RM</a:t>
              </a:r>
            </a:p>
          </p:txBody>
        </p:sp>
        <p:sp>
          <p:nvSpPr>
            <p:cNvPr id="30" name="Textfeld 29">
              <a:extLst>
                <a:ext uri="{FF2B5EF4-FFF2-40B4-BE49-F238E27FC236}">
                  <a16:creationId xmlns:a16="http://schemas.microsoft.com/office/drawing/2014/main" id="{A25E243F-6CF8-A63F-2472-8DE3EC24BB14}"/>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t>AC-/SC-Gelenk</a:t>
              </a:r>
            </a:p>
          </p:txBody>
        </p:sp>
        <p:sp>
          <p:nvSpPr>
            <p:cNvPr id="32" name="Textfeld 31">
              <a:extLst>
                <a:ext uri="{FF2B5EF4-FFF2-40B4-BE49-F238E27FC236}">
                  <a16:creationId xmlns:a16="http://schemas.microsoft.com/office/drawing/2014/main" id="{21B91CA8-1398-AC29-8118-678F63978CB3}"/>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1D2A928A-710A-C280-DADD-4A107426099C}"/>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4F8AAE45-F1EF-CC29-397C-E5B0EAB0D554}"/>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7D997C77-2FBC-D373-D3E7-0D2555D17307}"/>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7153278F-BEEC-B461-9E2A-2C7B3B9BD6F2}"/>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t>Subacromialraum</a:t>
            </a:r>
            <a:endParaRPr lang="de-CH" sz="1600" dirty="0"/>
          </a:p>
        </p:txBody>
      </p:sp>
      <p:cxnSp>
        <p:nvCxnSpPr>
          <p:cNvPr id="29" name="Gerade Verbindung mit Pfeil 28">
            <a:extLst>
              <a:ext uri="{FF2B5EF4-FFF2-40B4-BE49-F238E27FC236}">
                <a16:creationId xmlns:a16="http://schemas.microsoft.com/office/drawing/2014/main" id="{CB6CBDCE-ECC6-E965-3D12-5665846280CE}"/>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A6AC2A6A-EE49-1F98-DDD1-6B33B8E715DD}"/>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700667"/>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p:txBody>
          <a:bodyPr/>
          <a:lstStyle/>
          <a:p>
            <a:r>
              <a:rPr lang="de-CH" dirty="0"/>
              <a:t>GH Instabilität</a:t>
            </a:r>
          </a:p>
        </p:txBody>
      </p:sp>
      <p:sp>
        <p:nvSpPr>
          <p:cNvPr id="4" name="Titel 3"/>
          <p:cNvSpPr>
            <a:spLocks noGrp="1"/>
          </p:cNvSpPr>
          <p:nvPr>
            <p:ph type="title"/>
          </p:nvPr>
        </p:nvSpPr>
        <p:spPr/>
        <p:txBody>
          <a:bodyPr/>
          <a:lstStyle/>
          <a:p>
            <a:r>
              <a:rPr lang="de-CH" dirty="0"/>
              <a:t>Spezifische Testung</a:t>
            </a:r>
          </a:p>
        </p:txBody>
      </p:sp>
      <p:grpSp>
        <p:nvGrpSpPr>
          <p:cNvPr id="5" name="Gruppieren 4"/>
          <p:cNvGrpSpPr/>
          <p:nvPr/>
        </p:nvGrpSpPr>
        <p:grpSpPr>
          <a:xfrm>
            <a:off x="2927479" y="2488223"/>
            <a:ext cx="6521413" cy="2935508"/>
            <a:chOff x="1296155" y="1767261"/>
            <a:chExt cx="5943211" cy="2468179"/>
          </a:xfrm>
        </p:grpSpPr>
        <p:sp>
          <p:nvSpPr>
            <p:cNvPr id="6" name="Textfeld 5"/>
            <p:cNvSpPr txBox="1"/>
            <p:nvPr/>
          </p:nvSpPr>
          <p:spPr>
            <a:xfrm>
              <a:off x="3476708" y="1767261"/>
              <a:ext cx="1342838" cy="284657"/>
            </a:xfrm>
            <a:prstGeom prst="rect">
              <a:avLst/>
            </a:prstGeom>
            <a:noFill/>
            <a:ln>
              <a:solidFill>
                <a:schemeClr val="tx1"/>
              </a:solidFill>
            </a:ln>
          </p:spPr>
          <p:txBody>
            <a:bodyPr wrap="none" rtlCol="0">
              <a:spAutoFit/>
            </a:bodyPr>
            <a:lstStyle/>
            <a:p>
              <a:pPr algn="ctr"/>
              <a:r>
                <a:rPr lang="de-CH" sz="1600" dirty="0">
                  <a:solidFill>
                    <a:srgbClr val="FF0000"/>
                  </a:solidFill>
                </a:rPr>
                <a:t>GH Instabilität</a:t>
              </a:r>
            </a:p>
          </p:txBody>
        </p:sp>
        <p:sp>
          <p:nvSpPr>
            <p:cNvPr id="7" name="Textfeld 6"/>
            <p:cNvSpPr txBox="1"/>
            <p:nvPr/>
          </p:nvSpPr>
          <p:spPr>
            <a:xfrm>
              <a:off x="1949219" y="2899683"/>
              <a:ext cx="853444" cy="284657"/>
            </a:xfrm>
            <a:prstGeom prst="rect">
              <a:avLst/>
            </a:prstGeom>
            <a:noFill/>
            <a:ln>
              <a:solidFill>
                <a:schemeClr val="tx1"/>
              </a:solidFill>
            </a:ln>
          </p:spPr>
          <p:txBody>
            <a:bodyPr wrap="none" rtlCol="0">
              <a:spAutoFit/>
            </a:bodyPr>
            <a:lstStyle/>
            <a:p>
              <a:pPr algn="ctr"/>
              <a:r>
                <a:rPr lang="de-CH" sz="1600" dirty="0" err="1"/>
                <a:t>Laxizität</a:t>
              </a:r>
              <a:endParaRPr lang="de-CH" sz="1600" dirty="0"/>
            </a:p>
          </p:txBody>
        </p:sp>
        <p:sp>
          <p:nvSpPr>
            <p:cNvPr id="8" name="Textfeld 7"/>
            <p:cNvSpPr txBox="1"/>
            <p:nvPr/>
          </p:nvSpPr>
          <p:spPr>
            <a:xfrm>
              <a:off x="5413206" y="2899683"/>
              <a:ext cx="1009759" cy="284657"/>
            </a:xfrm>
            <a:prstGeom prst="rect">
              <a:avLst/>
            </a:prstGeom>
            <a:noFill/>
            <a:ln>
              <a:solidFill>
                <a:schemeClr val="tx1"/>
              </a:solidFill>
            </a:ln>
          </p:spPr>
          <p:txBody>
            <a:bodyPr wrap="none" rtlCol="0">
              <a:spAutoFit/>
            </a:bodyPr>
            <a:lstStyle/>
            <a:p>
              <a:pPr algn="ctr"/>
              <a:r>
                <a:rPr lang="de-CH" sz="1600" dirty="0"/>
                <a:t>Instabilität</a:t>
              </a:r>
            </a:p>
          </p:txBody>
        </p:sp>
        <p:sp>
          <p:nvSpPr>
            <p:cNvPr id="9" name="Textfeld 8"/>
            <p:cNvSpPr txBox="1"/>
            <p:nvPr/>
          </p:nvSpPr>
          <p:spPr>
            <a:xfrm>
              <a:off x="1296155" y="3536737"/>
              <a:ext cx="1475779" cy="698703"/>
            </a:xfrm>
            <a:prstGeom prst="rect">
              <a:avLst/>
            </a:prstGeom>
            <a:noFill/>
            <a:ln>
              <a:solidFill>
                <a:schemeClr val="tx1"/>
              </a:solidFill>
            </a:ln>
          </p:spPr>
          <p:txBody>
            <a:bodyPr wrap="none" rtlCol="0">
              <a:spAutoFit/>
            </a:bodyPr>
            <a:lstStyle/>
            <a:p>
              <a:r>
                <a:rPr lang="de-CH" sz="1600" dirty="0" err="1"/>
                <a:t>Sulcus</a:t>
              </a:r>
              <a:r>
                <a:rPr lang="de-CH" sz="1600" dirty="0"/>
                <a:t> Zeichen</a:t>
              </a:r>
            </a:p>
            <a:p>
              <a:r>
                <a:rPr lang="de-CH" sz="1600" dirty="0"/>
                <a:t>AR &gt; 85°</a:t>
              </a:r>
              <a:br>
                <a:rPr lang="de-CH" sz="1600" dirty="0"/>
              </a:br>
              <a:r>
                <a:rPr lang="de-CH" sz="1600" dirty="0"/>
                <a:t>Hyperabduktion</a:t>
              </a:r>
            </a:p>
          </p:txBody>
        </p:sp>
        <p:sp>
          <p:nvSpPr>
            <p:cNvPr id="10" name="Textfeld 9"/>
            <p:cNvSpPr txBox="1"/>
            <p:nvPr/>
          </p:nvSpPr>
          <p:spPr>
            <a:xfrm>
              <a:off x="5451078" y="3525854"/>
              <a:ext cx="1788288" cy="698703"/>
            </a:xfrm>
            <a:prstGeom prst="rect">
              <a:avLst/>
            </a:prstGeom>
            <a:noFill/>
            <a:ln>
              <a:solidFill>
                <a:schemeClr val="tx1"/>
              </a:solidFill>
            </a:ln>
          </p:spPr>
          <p:txBody>
            <a:bodyPr wrap="none" rtlCol="0">
              <a:spAutoFit/>
            </a:bodyPr>
            <a:lstStyle/>
            <a:p>
              <a:r>
                <a:rPr lang="de-CH" sz="1600" dirty="0" err="1"/>
                <a:t>Ant</a:t>
              </a:r>
              <a:r>
                <a:rPr lang="de-CH" sz="1600" dirty="0"/>
                <a:t>. Apprehension</a:t>
              </a:r>
            </a:p>
            <a:p>
              <a:r>
                <a:rPr lang="de-CH" sz="1600" dirty="0" err="1"/>
                <a:t>Jobe</a:t>
              </a:r>
              <a:r>
                <a:rPr lang="de-CH" sz="1600" dirty="0"/>
                <a:t> </a:t>
              </a:r>
              <a:r>
                <a:rPr lang="de-CH" sz="1600" dirty="0" err="1"/>
                <a:t>Relocation</a:t>
              </a:r>
              <a:endParaRPr lang="de-CH" sz="1600" dirty="0"/>
            </a:p>
            <a:p>
              <a:r>
                <a:rPr lang="de-CH" sz="1600" dirty="0"/>
                <a:t>Post. Apprehension</a:t>
              </a:r>
            </a:p>
          </p:txBody>
        </p:sp>
        <p:cxnSp>
          <p:nvCxnSpPr>
            <p:cNvPr id="11" name="Gerade Verbindung mit Pfeil 10"/>
            <p:cNvCxnSpPr/>
            <p:nvPr/>
          </p:nvCxnSpPr>
          <p:spPr bwMode="auto">
            <a:xfrm flipH="1">
              <a:off x="2375942" y="2051918"/>
              <a:ext cx="1516677" cy="8477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Gerade Verbindung mit Pfeil 11"/>
            <p:cNvCxnSpPr>
              <a:endCxn id="8" idx="0"/>
            </p:cNvCxnSpPr>
            <p:nvPr/>
          </p:nvCxnSpPr>
          <p:spPr bwMode="auto">
            <a:xfrm>
              <a:off x="4301269" y="2051918"/>
              <a:ext cx="1616816" cy="84776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780364971"/>
      </p:ext>
    </p:extLst>
  </p:cSld>
  <p:clrMapOvr>
    <a:masterClrMapping/>
  </p:clrMapOvr>
  <mc:AlternateContent xmlns:mc="http://schemas.openxmlformats.org/markup-compatibility/2006" xmlns:p14="http://schemas.microsoft.com/office/powerpoint/2010/main">
    <mc:Choice Requires="p14">
      <p:transition spd="slow" p14:dur="2000" advTm="46521"/>
    </mc:Choice>
    <mc:Fallback xmlns="">
      <p:transition spd="slow" advTm="4652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9680" y="2928715"/>
            <a:ext cx="10515600" cy="4351338"/>
          </a:xfrm>
        </p:spPr>
        <p:txBody>
          <a:bodyPr/>
          <a:lstStyle/>
          <a:p>
            <a:pPr marL="457200" indent="-457200">
              <a:buFont typeface="Arial" panose="020B0604020202020204" pitchFamily="34" charset="0"/>
              <a:buChar char="•"/>
            </a:pPr>
            <a:r>
              <a:rPr lang="de-CH" dirty="0" err="1"/>
              <a:t>Ant</a:t>
            </a:r>
            <a:r>
              <a:rPr lang="de-CH" dirty="0"/>
              <a:t>. Apprehension Test</a:t>
            </a:r>
          </a:p>
          <a:p>
            <a:pPr marL="457200" indent="-457200">
              <a:buFont typeface="Arial" panose="020B0604020202020204" pitchFamily="34" charset="0"/>
              <a:buChar char="•"/>
            </a:pPr>
            <a:r>
              <a:rPr lang="de-CH" dirty="0" err="1"/>
              <a:t>Relocation</a:t>
            </a:r>
            <a:r>
              <a:rPr lang="de-CH" dirty="0"/>
              <a:t> Test</a:t>
            </a:r>
          </a:p>
        </p:txBody>
      </p:sp>
      <p:sp>
        <p:nvSpPr>
          <p:cNvPr id="3" name="Textplatzhalter 2"/>
          <p:cNvSpPr>
            <a:spLocks noGrp="1"/>
          </p:cNvSpPr>
          <p:nvPr>
            <p:ph type="body" sz="quarter" idx="14"/>
          </p:nvPr>
        </p:nvSpPr>
        <p:spPr/>
        <p:txBody>
          <a:bodyPr/>
          <a:lstStyle/>
          <a:p>
            <a:r>
              <a:rPr lang="de-CH" dirty="0"/>
              <a:t>GH Instabilität</a:t>
            </a:r>
          </a:p>
          <a:p>
            <a:r>
              <a:rPr lang="de-CH" sz="4400" dirty="0" err="1"/>
              <a:t>Anteroinferiore</a:t>
            </a:r>
            <a:r>
              <a:rPr lang="de-CH" sz="4400" dirty="0"/>
              <a:t> Instabilität</a:t>
            </a:r>
            <a:endParaRPr lang="de-CH" dirty="0"/>
          </a:p>
        </p:txBody>
      </p:sp>
      <p:sp>
        <p:nvSpPr>
          <p:cNvPr id="4" name="Titel 3"/>
          <p:cNvSpPr>
            <a:spLocks noGrp="1"/>
          </p:cNvSpPr>
          <p:nvPr>
            <p:ph type="title"/>
          </p:nvPr>
        </p:nvSpPr>
        <p:spPr/>
        <p:txBody>
          <a:bodyPr/>
          <a:lstStyle/>
          <a:p>
            <a:r>
              <a:rPr lang="de-CH" dirty="0"/>
              <a:t>Spezifische Testung</a:t>
            </a:r>
          </a:p>
        </p:txBody>
      </p:sp>
      <p:grpSp>
        <p:nvGrpSpPr>
          <p:cNvPr id="5" name="Gruppieren 4"/>
          <p:cNvGrpSpPr/>
          <p:nvPr/>
        </p:nvGrpSpPr>
        <p:grpSpPr>
          <a:xfrm>
            <a:off x="8037782" y="2286000"/>
            <a:ext cx="3292495" cy="4216547"/>
            <a:chOff x="6815651" y="2373923"/>
            <a:chExt cx="3292495" cy="4216547"/>
          </a:xfrm>
        </p:grpSpPr>
        <p:pic>
          <p:nvPicPr>
            <p:cNvPr id="9" name="Bild 8" descr="appr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815651" y="2373923"/>
              <a:ext cx="3187748" cy="2042882"/>
            </a:xfrm>
            <a:prstGeom prst="rect">
              <a:avLst/>
            </a:prstGeom>
          </p:spPr>
        </p:pic>
        <p:pic>
          <p:nvPicPr>
            <p:cNvPr id="10" name="Bild 9" descr="relocation.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815651" y="4416805"/>
              <a:ext cx="3292495" cy="2173665"/>
            </a:xfrm>
            <a:prstGeom prst="rect">
              <a:avLst/>
            </a:prstGeom>
          </p:spPr>
        </p:pic>
      </p:grpSp>
    </p:spTree>
    <p:extLst>
      <p:ext uri="{BB962C8B-B14F-4D97-AF65-F5344CB8AC3E}">
        <p14:creationId xmlns:p14="http://schemas.microsoft.com/office/powerpoint/2010/main" val="1673648532"/>
      </p:ext>
    </p:extLst>
  </p:cSld>
  <p:clrMapOvr>
    <a:masterClrMapping/>
  </p:clrMapOvr>
  <mc:AlternateContent xmlns:mc="http://schemas.openxmlformats.org/markup-compatibility/2006" xmlns:p14="http://schemas.microsoft.com/office/powerpoint/2010/main">
    <mc:Choice Requires="p14">
      <p:transition spd="slow" p14:dur="2000" advTm="59088"/>
    </mc:Choice>
    <mc:Fallback xmlns="">
      <p:transition spd="slow" advTm="5908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69679" y="2971689"/>
            <a:ext cx="10515600" cy="4351338"/>
          </a:xfrm>
        </p:spPr>
        <p:txBody>
          <a:bodyPr/>
          <a:lstStyle/>
          <a:p>
            <a:pPr marL="457200" indent="-457200">
              <a:buFont typeface="Arial" panose="020B0604020202020204" pitchFamily="34" charset="0"/>
              <a:buChar char="•"/>
            </a:pPr>
            <a:r>
              <a:rPr lang="de-CH" dirty="0" err="1"/>
              <a:t>Jerk</a:t>
            </a:r>
            <a:r>
              <a:rPr lang="de-CH" dirty="0"/>
              <a:t> Test</a:t>
            </a:r>
          </a:p>
        </p:txBody>
      </p:sp>
      <p:sp>
        <p:nvSpPr>
          <p:cNvPr id="3" name="Textplatzhalter 2"/>
          <p:cNvSpPr>
            <a:spLocks noGrp="1"/>
          </p:cNvSpPr>
          <p:nvPr>
            <p:ph type="body" sz="quarter" idx="14"/>
          </p:nvPr>
        </p:nvSpPr>
        <p:spPr/>
        <p:txBody>
          <a:bodyPr/>
          <a:lstStyle/>
          <a:p>
            <a:r>
              <a:rPr lang="de-CH" dirty="0"/>
              <a:t>GH Instabilität</a:t>
            </a:r>
          </a:p>
          <a:p>
            <a:r>
              <a:rPr lang="de-CH" sz="4400" dirty="0" err="1"/>
              <a:t>Posteriore</a:t>
            </a:r>
            <a:r>
              <a:rPr lang="de-CH" sz="4400" dirty="0"/>
              <a:t> Instabilität</a:t>
            </a:r>
            <a:endParaRPr lang="de-CH" dirty="0"/>
          </a:p>
        </p:txBody>
      </p:sp>
      <p:sp>
        <p:nvSpPr>
          <p:cNvPr id="4" name="Titel 3"/>
          <p:cNvSpPr>
            <a:spLocks noGrp="1"/>
          </p:cNvSpPr>
          <p:nvPr>
            <p:ph type="title"/>
          </p:nvPr>
        </p:nvSpPr>
        <p:spPr/>
        <p:txBody>
          <a:bodyPr/>
          <a:lstStyle/>
          <a:p>
            <a:r>
              <a:rPr lang="de-CH" dirty="0"/>
              <a:t>Spezifische Testung</a:t>
            </a:r>
          </a:p>
        </p:txBody>
      </p:sp>
      <p:pic>
        <p:nvPicPr>
          <p:cNvPr id="8" name="Bild 11" descr="jerc2.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032942" y="2878061"/>
            <a:ext cx="2895600" cy="2620963"/>
          </a:xfrm>
          <a:prstGeom prst="rect">
            <a:avLst/>
          </a:prstGeom>
        </p:spPr>
      </p:pic>
      <p:pic>
        <p:nvPicPr>
          <p:cNvPr id="11" name="Bild 10" descr="jerc.png"/>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9031646" y="1703265"/>
            <a:ext cx="1892264" cy="4260850"/>
          </a:xfrm>
          <a:prstGeom prst="rect">
            <a:avLst/>
          </a:prstGeom>
        </p:spPr>
      </p:pic>
      <p:pic>
        <p:nvPicPr>
          <p:cNvPr id="5" name="Grafik 4"/>
          <p:cNvPicPr>
            <a:picLocks noChangeAspect="1"/>
          </p:cNvPicPr>
          <p:nvPr/>
        </p:nvPicPr>
        <p:blipFill>
          <a:blip r:embed="rId5"/>
          <a:stretch>
            <a:fillRect/>
          </a:stretch>
        </p:blipFill>
        <p:spPr>
          <a:xfrm>
            <a:off x="1321076" y="4188543"/>
            <a:ext cx="2870743" cy="2153057"/>
          </a:xfrm>
          <a:prstGeom prst="rect">
            <a:avLst/>
          </a:prstGeom>
        </p:spPr>
      </p:pic>
    </p:spTree>
    <p:extLst>
      <p:ext uri="{BB962C8B-B14F-4D97-AF65-F5344CB8AC3E}">
        <p14:creationId xmlns:p14="http://schemas.microsoft.com/office/powerpoint/2010/main" val="366970612"/>
      </p:ext>
    </p:extLst>
  </p:cSld>
  <p:clrMapOvr>
    <a:masterClrMapping/>
  </p:clrMapOvr>
  <mc:AlternateContent xmlns:mc="http://schemas.openxmlformats.org/markup-compatibility/2006" xmlns:p14="http://schemas.microsoft.com/office/powerpoint/2010/main">
    <mc:Choice Requires="p14">
      <p:transition spd="slow" p14:dur="2000" advTm="27790"/>
    </mc:Choice>
    <mc:Fallback xmlns="">
      <p:transition spd="slow" advTm="2779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D5C5A-35CC-D35F-F65B-929AE430699E}"/>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8E2EA145-E05F-F835-4586-1DC25100B892}"/>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1602A92E-E736-6BD7-27B1-99E6DA74DE41}"/>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9F31EBA7-B90F-1B0C-A030-DF5038E44C36}"/>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57B06C92-ABFB-3CB2-584D-FE31B0D5FFBC}"/>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t>Schulterbeweglichkeit</a:t>
              </a:r>
            </a:p>
          </p:txBody>
        </p:sp>
        <p:sp>
          <p:nvSpPr>
            <p:cNvPr id="16" name="Textfeld 15">
              <a:extLst>
                <a:ext uri="{FF2B5EF4-FFF2-40B4-BE49-F238E27FC236}">
                  <a16:creationId xmlns:a16="http://schemas.microsoft.com/office/drawing/2014/main" id="{6CA68675-E5FD-10D0-8EF3-96DE532F297D}"/>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t>Scapulo</a:t>
              </a:r>
              <a:r>
                <a:rPr lang="de-CH" sz="2000" dirty="0"/>
                <a:t>-thorakales Setting</a:t>
              </a:r>
            </a:p>
          </p:txBody>
        </p:sp>
        <p:sp>
          <p:nvSpPr>
            <p:cNvPr id="17" name="Textfeld 16">
              <a:extLst>
                <a:ext uri="{FF2B5EF4-FFF2-40B4-BE49-F238E27FC236}">
                  <a16:creationId xmlns:a16="http://schemas.microsoft.com/office/drawing/2014/main" id="{ED02658C-4779-FBF6-5EC9-E6EB8BB66A9E}"/>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t>Spezifische Testung:</a:t>
              </a:r>
            </a:p>
          </p:txBody>
        </p:sp>
        <p:cxnSp>
          <p:nvCxnSpPr>
            <p:cNvPr id="18" name="Gerade Verbindung mit Pfeil 17">
              <a:extLst>
                <a:ext uri="{FF2B5EF4-FFF2-40B4-BE49-F238E27FC236}">
                  <a16:creationId xmlns:a16="http://schemas.microsoft.com/office/drawing/2014/main" id="{7BD04A74-2827-929F-154E-FED26A4045DA}"/>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D0EAB55-7123-FE50-EE27-B1FEFEBA1333}"/>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31A08127-A174-4D8D-DFED-C39716F85812}"/>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t>Instabilität</a:t>
              </a:r>
            </a:p>
          </p:txBody>
        </p:sp>
        <p:sp>
          <p:nvSpPr>
            <p:cNvPr id="24" name="Textfeld 23">
              <a:extLst>
                <a:ext uri="{FF2B5EF4-FFF2-40B4-BE49-F238E27FC236}">
                  <a16:creationId xmlns:a16="http://schemas.microsoft.com/office/drawing/2014/main" id="{8C2EC23B-CB6B-6198-D142-A96FF8902840}"/>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t>Langer Biceps</a:t>
              </a:r>
            </a:p>
          </p:txBody>
        </p:sp>
        <p:sp>
          <p:nvSpPr>
            <p:cNvPr id="25" name="Textfeld 24">
              <a:extLst>
                <a:ext uri="{FF2B5EF4-FFF2-40B4-BE49-F238E27FC236}">
                  <a16:creationId xmlns:a16="http://schemas.microsoft.com/office/drawing/2014/main" id="{A86CC421-C88B-301A-296A-7EDB48F1A59A}"/>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t>RM</a:t>
              </a:r>
            </a:p>
          </p:txBody>
        </p:sp>
        <p:sp>
          <p:nvSpPr>
            <p:cNvPr id="30" name="Textfeld 29">
              <a:extLst>
                <a:ext uri="{FF2B5EF4-FFF2-40B4-BE49-F238E27FC236}">
                  <a16:creationId xmlns:a16="http://schemas.microsoft.com/office/drawing/2014/main" id="{72D905CB-6427-CECB-CF25-A224EE441E5F}"/>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t>AC-/SC-Gelenk</a:t>
              </a:r>
            </a:p>
          </p:txBody>
        </p:sp>
        <p:sp>
          <p:nvSpPr>
            <p:cNvPr id="32" name="Textfeld 31">
              <a:extLst>
                <a:ext uri="{FF2B5EF4-FFF2-40B4-BE49-F238E27FC236}">
                  <a16:creationId xmlns:a16="http://schemas.microsoft.com/office/drawing/2014/main" id="{842AD323-7D9D-99DC-BEBC-0F989D2D819F}"/>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81608CED-37E4-2DAE-156F-97A6C4C25958}"/>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9800912A-574D-E3BC-BA69-E9C74D4FA2BC}"/>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6CF8F1CE-CC21-88A5-AC27-B8A1DD2063CF}"/>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29835F15-D18D-CC10-1E94-43D4093E6D25}"/>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t>Subacromialraum</a:t>
            </a:r>
            <a:endParaRPr lang="de-CH" sz="1600" dirty="0"/>
          </a:p>
        </p:txBody>
      </p:sp>
      <p:cxnSp>
        <p:nvCxnSpPr>
          <p:cNvPr id="29" name="Gerade Verbindung mit Pfeil 28">
            <a:extLst>
              <a:ext uri="{FF2B5EF4-FFF2-40B4-BE49-F238E27FC236}">
                <a16:creationId xmlns:a16="http://schemas.microsoft.com/office/drawing/2014/main" id="{77261A40-5286-D1A3-ECCF-D73E0103A7B0}"/>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6356FFDD-22AD-6226-7887-52A506687BBE}"/>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40111"/>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71880" y="1167898"/>
            <a:ext cx="10515600" cy="4351338"/>
          </a:xfrm>
        </p:spPr>
        <p:txBody>
          <a:bodyPr/>
          <a:lstStyle/>
          <a:p>
            <a:pPr marL="342900" indent="-342900">
              <a:buFont typeface="Arial" panose="020B0604020202020204" pitchFamily="34" charset="0"/>
              <a:buChar char="•"/>
            </a:pPr>
            <a:r>
              <a:rPr lang="de-CH" sz="2400" dirty="0"/>
              <a:t>Hauptproblem aus Sicht des Patienten</a:t>
            </a:r>
          </a:p>
          <a:p>
            <a:pPr marL="342900" indent="-342900">
              <a:buFont typeface="Arial" panose="020B0604020202020204" pitchFamily="34" charset="0"/>
              <a:buChar char="•"/>
            </a:pPr>
            <a:r>
              <a:rPr lang="de-CH" sz="2400" dirty="0" err="1"/>
              <a:t>Hx</a:t>
            </a:r>
            <a:r>
              <a:rPr lang="de-CH" sz="2400" dirty="0"/>
              <a:t>: alt / neu, Bisherige Therapien und Untersuchungen</a:t>
            </a:r>
          </a:p>
          <a:p>
            <a:pPr marL="342900" indent="-342900">
              <a:buFont typeface="Arial" panose="020B0604020202020204" pitchFamily="34" charset="0"/>
              <a:buChar char="•"/>
            </a:pPr>
            <a:r>
              <a:rPr lang="de-CH" sz="2400" dirty="0"/>
              <a:t>Dominanz und Symptomseite </a:t>
            </a:r>
          </a:p>
          <a:p>
            <a:pPr marL="342900" indent="-342900">
              <a:buFont typeface="Arial" panose="020B0604020202020204" pitchFamily="34" charset="0"/>
              <a:buChar char="•"/>
            </a:pPr>
            <a:r>
              <a:rPr lang="de-CH" sz="2400" dirty="0"/>
              <a:t>Lokalisation / Art der Symptome </a:t>
            </a:r>
          </a:p>
          <a:p>
            <a:pPr marL="342900" indent="-342900">
              <a:buFont typeface="Arial" panose="020B0604020202020204" pitchFamily="34" charset="0"/>
              <a:buChar char="•"/>
            </a:pPr>
            <a:r>
              <a:rPr lang="de-CH" sz="2400" dirty="0"/>
              <a:t>Verhalten der Symptome (+/-)</a:t>
            </a:r>
          </a:p>
          <a:p>
            <a:pPr marL="342900" indent="-342900">
              <a:buFont typeface="Arial" panose="020B0604020202020204" pitchFamily="34" charset="0"/>
              <a:buChar char="•"/>
            </a:pPr>
            <a:r>
              <a:rPr lang="de-CH" sz="2400" dirty="0"/>
              <a:t>24h / Nachtschmerz</a:t>
            </a:r>
          </a:p>
          <a:p>
            <a:pPr marL="342900" indent="-342900">
              <a:buFont typeface="Arial" panose="020B0604020202020204" pitchFamily="34" charset="0"/>
              <a:buChar char="•"/>
            </a:pPr>
            <a:r>
              <a:rPr lang="de-CH" sz="2400" dirty="0"/>
              <a:t>Funktionelle Einschränkungen / ADL</a:t>
            </a:r>
          </a:p>
          <a:p>
            <a:pPr marL="342900" indent="-342900">
              <a:buFont typeface="Arial" panose="020B0604020202020204" pitchFamily="34" charset="0"/>
              <a:buChar char="•"/>
            </a:pPr>
            <a:r>
              <a:rPr lang="de-CH" sz="2400" dirty="0"/>
              <a:t>Spezielle Fragen: Kraftverlust, spürbares Knacken/Springen, Parästhesien</a:t>
            </a:r>
          </a:p>
          <a:p>
            <a:pPr marL="342900" indent="-342900">
              <a:buFont typeface="Arial" panose="020B0604020202020204" pitchFamily="34" charset="0"/>
              <a:buChar char="•"/>
            </a:pPr>
            <a:r>
              <a:rPr lang="de-CH" sz="2400" dirty="0"/>
              <a:t>High/Low </a:t>
            </a:r>
            <a:r>
              <a:rPr lang="de-CH" sz="2400" dirty="0" err="1"/>
              <a:t>Demander</a:t>
            </a:r>
            <a:r>
              <a:rPr lang="de-CH" sz="2400" dirty="0"/>
              <a:t> bezüglich OEX</a:t>
            </a:r>
          </a:p>
        </p:txBody>
      </p:sp>
      <p:sp>
        <p:nvSpPr>
          <p:cNvPr id="3" name="Titel 2"/>
          <p:cNvSpPr>
            <a:spLocks noGrp="1"/>
          </p:cNvSpPr>
          <p:nvPr>
            <p:ph type="title"/>
          </p:nvPr>
        </p:nvSpPr>
        <p:spPr/>
        <p:txBody>
          <a:bodyPr/>
          <a:lstStyle/>
          <a:p>
            <a:r>
              <a:rPr lang="de-CH" dirty="0"/>
              <a:t>Anamnese</a:t>
            </a:r>
          </a:p>
        </p:txBody>
      </p:sp>
    </p:spTree>
    <p:extLst>
      <p:ext uri="{BB962C8B-B14F-4D97-AF65-F5344CB8AC3E}">
        <p14:creationId xmlns:p14="http://schemas.microsoft.com/office/powerpoint/2010/main" val="2697546795"/>
      </p:ext>
    </p:extLst>
  </p:cSld>
  <p:clrMapOvr>
    <a:masterClrMapping/>
  </p:clrMapOvr>
  <mc:AlternateContent xmlns:mc="http://schemas.openxmlformats.org/markup-compatibility/2006" xmlns:p14="http://schemas.microsoft.com/office/powerpoint/2010/main">
    <mc:Choice Requires="p14">
      <p:transition spd="slow" p14:dur="2000" advTm="97292"/>
    </mc:Choice>
    <mc:Fallback xmlns="">
      <p:transition spd="slow" advTm="9729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4"/>
          </p:nvPr>
        </p:nvSpPr>
        <p:spPr/>
        <p:txBody>
          <a:bodyPr/>
          <a:lstStyle/>
          <a:p>
            <a:r>
              <a:rPr lang="de-CH" dirty="0" err="1"/>
              <a:t>Figure</a:t>
            </a:r>
            <a:r>
              <a:rPr lang="de-CH" dirty="0"/>
              <a:t> of </a:t>
            </a:r>
            <a:r>
              <a:rPr lang="de-CH" dirty="0" err="1"/>
              <a:t>eight</a:t>
            </a:r>
            <a:endParaRPr lang="de-CH" dirty="0"/>
          </a:p>
        </p:txBody>
      </p:sp>
      <p:sp>
        <p:nvSpPr>
          <p:cNvPr id="3" name="Titel 2"/>
          <p:cNvSpPr>
            <a:spLocks noGrp="1"/>
          </p:cNvSpPr>
          <p:nvPr>
            <p:ph type="title"/>
          </p:nvPr>
        </p:nvSpPr>
        <p:spPr/>
        <p:txBody>
          <a:bodyPr/>
          <a:lstStyle/>
          <a:p>
            <a:r>
              <a:rPr lang="de-CH" dirty="0"/>
              <a:t>Palpation</a:t>
            </a:r>
          </a:p>
        </p:txBody>
      </p:sp>
      <p:pic>
        <p:nvPicPr>
          <p:cNvPr id="6" name="Picture 2" descr="Superior view of the rotator cuff group."/>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248" b="6237"/>
          <a:stretch/>
        </p:blipFill>
        <p:spPr bwMode="auto">
          <a:xfrm>
            <a:off x="2934927" y="1849682"/>
            <a:ext cx="6715984" cy="43513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5921422" y="2688883"/>
            <a:ext cx="1692326" cy="1755034"/>
            <a:chOff x="5818073" y="3776690"/>
            <a:chExt cx="1455452" cy="1533976"/>
          </a:xfrm>
        </p:grpSpPr>
        <p:sp>
          <p:nvSpPr>
            <p:cNvPr id="9" name="Ellipse 8"/>
            <p:cNvSpPr/>
            <p:nvPr/>
          </p:nvSpPr>
          <p:spPr bwMode="auto">
            <a:xfrm rot="19662959">
              <a:off x="5919882" y="4582704"/>
              <a:ext cx="957446" cy="658333"/>
            </a:xfrm>
            <a:prstGeom prst="ellipse">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0" name="Ellipse 9"/>
            <p:cNvSpPr/>
            <p:nvPr/>
          </p:nvSpPr>
          <p:spPr bwMode="auto">
            <a:xfrm rot="17857332">
              <a:off x="6463342" y="3794815"/>
              <a:ext cx="632653" cy="987713"/>
            </a:xfrm>
            <a:prstGeom prst="ellipse">
              <a:avLst/>
            </a:prstGeom>
            <a:noFill/>
            <a:ln w="571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1" name="Stern mit 5 Zacken 10"/>
            <p:cNvSpPr/>
            <p:nvPr/>
          </p:nvSpPr>
          <p:spPr bwMode="auto">
            <a:xfrm>
              <a:off x="6417716" y="4453270"/>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2" name="Stern mit 5 Zacken 11"/>
            <p:cNvSpPr/>
            <p:nvPr/>
          </p:nvSpPr>
          <p:spPr bwMode="auto">
            <a:xfrm>
              <a:off x="6635046" y="4713201"/>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3" name="Stern mit 5 Zacken 12"/>
            <p:cNvSpPr/>
            <p:nvPr/>
          </p:nvSpPr>
          <p:spPr bwMode="auto">
            <a:xfrm>
              <a:off x="6417716" y="5036183"/>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4" name="Stern mit 5 Zacken 13"/>
            <p:cNvSpPr/>
            <p:nvPr/>
          </p:nvSpPr>
          <p:spPr bwMode="auto">
            <a:xfrm>
              <a:off x="5818073" y="5033476"/>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5" name="Stern mit 5 Zacken 14"/>
            <p:cNvSpPr/>
            <p:nvPr/>
          </p:nvSpPr>
          <p:spPr bwMode="auto">
            <a:xfrm>
              <a:off x="5978441" y="4545301"/>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6" name="Stern mit 5 Zacken 15"/>
            <p:cNvSpPr/>
            <p:nvPr/>
          </p:nvSpPr>
          <p:spPr bwMode="auto">
            <a:xfrm>
              <a:off x="6142509" y="4051173"/>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7" name="Stern mit 5 Zacken 16"/>
            <p:cNvSpPr/>
            <p:nvPr/>
          </p:nvSpPr>
          <p:spPr bwMode="auto">
            <a:xfrm>
              <a:off x="6428535" y="3776690"/>
              <a:ext cx="346338"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8" name="Stern mit 5 Zacken 17"/>
            <p:cNvSpPr/>
            <p:nvPr/>
          </p:nvSpPr>
          <p:spPr bwMode="auto">
            <a:xfrm>
              <a:off x="6687640" y="3793445"/>
              <a:ext cx="328136"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sp>
          <p:nvSpPr>
            <p:cNvPr id="19" name="Stern mit 5 Zacken 18"/>
            <p:cNvSpPr/>
            <p:nvPr/>
          </p:nvSpPr>
          <p:spPr bwMode="auto">
            <a:xfrm>
              <a:off x="6873219" y="3931967"/>
              <a:ext cx="328136" cy="274483"/>
            </a:xfrm>
            <a:prstGeom prst="star5">
              <a:avLst/>
            </a:prstGeom>
            <a:solidFill>
              <a:schemeClr val="accent1"/>
            </a:solidFill>
            <a:ln w="222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de-CH">
                <a:latin typeface="Times" charset="0"/>
              </a:endParaRPr>
            </a:p>
          </p:txBody>
        </p:sp>
      </p:grpSp>
    </p:spTree>
    <p:extLst>
      <p:ext uri="{BB962C8B-B14F-4D97-AF65-F5344CB8AC3E}">
        <p14:creationId xmlns:p14="http://schemas.microsoft.com/office/powerpoint/2010/main" val="388480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15D4F-AA8A-7FB0-2374-DC9A068F0524}"/>
            </a:ext>
          </a:extLst>
        </p:cNvPr>
        <p:cNvGrpSpPr/>
        <p:nvPr/>
      </p:nvGrpSpPr>
      <p:grpSpPr>
        <a:xfrm>
          <a:off x="0" y="0"/>
          <a:ext cx="0" cy="0"/>
          <a:chOff x="0" y="0"/>
          <a:chExt cx="0" cy="0"/>
        </a:xfrm>
      </p:grpSpPr>
      <p:sp>
        <p:nvSpPr>
          <p:cNvPr id="44" name="Textplatzhalter 43">
            <a:extLst>
              <a:ext uri="{FF2B5EF4-FFF2-40B4-BE49-F238E27FC236}">
                <a16:creationId xmlns:a16="http://schemas.microsoft.com/office/drawing/2014/main" id="{E2E00009-907A-9E68-B779-93D866E83E9D}"/>
              </a:ext>
            </a:extLst>
          </p:cNvPr>
          <p:cNvSpPr>
            <a:spLocks noGrp="1"/>
          </p:cNvSpPr>
          <p:nvPr>
            <p:ph type="body" sz="quarter" idx="14"/>
          </p:nvPr>
        </p:nvSpPr>
        <p:spPr/>
        <p:txBody>
          <a:bodyPr/>
          <a:lstStyle/>
          <a:p>
            <a:r>
              <a:rPr lang="de-CH" dirty="0"/>
              <a:t>Berner Schulteralgorithmus</a:t>
            </a:r>
          </a:p>
        </p:txBody>
      </p:sp>
      <p:sp>
        <p:nvSpPr>
          <p:cNvPr id="3" name="Titel 2">
            <a:extLst>
              <a:ext uri="{FF2B5EF4-FFF2-40B4-BE49-F238E27FC236}">
                <a16:creationId xmlns:a16="http://schemas.microsoft.com/office/drawing/2014/main" id="{4A6A524D-8132-BCBD-14E2-C0E5E553B5AA}"/>
              </a:ext>
            </a:extLst>
          </p:cNvPr>
          <p:cNvSpPr>
            <a:spLocks noGrp="1"/>
          </p:cNvSpPr>
          <p:nvPr>
            <p:ph type="title"/>
          </p:nvPr>
        </p:nvSpPr>
        <p:spPr/>
        <p:txBody>
          <a:bodyPr/>
          <a:lstStyle/>
          <a:p>
            <a:r>
              <a:rPr lang="de-CH" dirty="0" err="1"/>
              <a:t>BeSos</a:t>
            </a:r>
            <a:endParaRPr lang="de-CH" dirty="0"/>
          </a:p>
        </p:txBody>
      </p:sp>
      <p:grpSp>
        <p:nvGrpSpPr>
          <p:cNvPr id="13" name="Gruppieren 12">
            <a:extLst>
              <a:ext uri="{FF2B5EF4-FFF2-40B4-BE49-F238E27FC236}">
                <a16:creationId xmlns:a16="http://schemas.microsoft.com/office/drawing/2014/main" id="{BF579232-52D3-0D5F-D7A4-D6968CC96ACC}"/>
              </a:ext>
            </a:extLst>
          </p:cNvPr>
          <p:cNvGrpSpPr/>
          <p:nvPr/>
        </p:nvGrpSpPr>
        <p:grpSpPr>
          <a:xfrm>
            <a:off x="2181500" y="1982918"/>
            <a:ext cx="7825423" cy="4367128"/>
            <a:chOff x="494441" y="1265551"/>
            <a:chExt cx="7825423" cy="4367128"/>
          </a:xfrm>
        </p:grpSpPr>
        <p:sp>
          <p:nvSpPr>
            <p:cNvPr id="15" name="Textfeld 14">
              <a:extLst>
                <a:ext uri="{FF2B5EF4-FFF2-40B4-BE49-F238E27FC236}">
                  <a16:creationId xmlns:a16="http://schemas.microsoft.com/office/drawing/2014/main" id="{F88D8E43-9A2E-0C55-15BD-48D156B43E88}"/>
                </a:ext>
              </a:extLst>
            </p:cNvPr>
            <p:cNvSpPr txBox="1"/>
            <p:nvPr/>
          </p:nvSpPr>
          <p:spPr>
            <a:xfrm>
              <a:off x="494442" y="1265551"/>
              <a:ext cx="3398109" cy="400110"/>
            </a:xfrm>
            <a:prstGeom prst="rect">
              <a:avLst/>
            </a:prstGeom>
            <a:noFill/>
            <a:ln>
              <a:solidFill>
                <a:srgbClr val="002060"/>
              </a:solidFill>
            </a:ln>
          </p:spPr>
          <p:txBody>
            <a:bodyPr wrap="square" rtlCol="0">
              <a:spAutoFit/>
            </a:bodyPr>
            <a:lstStyle/>
            <a:p>
              <a:r>
                <a:rPr lang="de-CH" sz="2000" dirty="0">
                  <a:solidFill>
                    <a:srgbClr val="FF0000"/>
                  </a:solidFill>
                </a:rPr>
                <a:t>Schulterbeweglichkeit</a:t>
              </a:r>
            </a:p>
          </p:txBody>
        </p:sp>
        <p:sp>
          <p:nvSpPr>
            <p:cNvPr id="16" name="Textfeld 15">
              <a:extLst>
                <a:ext uri="{FF2B5EF4-FFF2-40B4-BE49-F238E27FC236}">
                  <a16:creationId xmlns:a16="http://schemas.microsoft.com/office/drawing/2014/main" id="{008E177B-D601-E110-33E8-788A2CAC5230}"/>
                </a:ext>
              </a:extLst>
            </p:cNvPr>
            <p:cNvSpPr txBox="1"/>
            <p:nvPr/>
          </p:nvSpPr>
          <p:spPr>
            <a:xfrm>
              <a:off x="494441" y="2036201"/>
              <a:ext cx="3398110" cy="400110"/>
            </a:xfrm>
            <a:prstGeom prst="rect">
              <a:avLst/>
            </a:prstGeom>
            <a:noFill/>
            <a:ln>
              <a:solidFill>
                <a:schemeClr val="tx1"/>
              </a:solidFill>
            </a:ln>
          </p:spPr>
          <p:txBody>
            <a:bodyPr wrap="square" rtlCol="0">
              <a:spAutoFit/>
            </a:bodyPr>
            <a:lstStyle/>
            <a:p>
              <a:r>
                <a:rPr lang="de-CH" sz="2000" dirty="0" err="1"/>
                <a:t>Scapulo</a:t>
              </a:r>
              <a:r>
                <a:rPr lang="de-CH" sz="2000" dirty="0"/>
                <a:t>-thorakales Setting</a:t>
              </a:r>
            </a:p>
          </p:txBody>
        </p:sp>
        <p:sp>
          <p:nvSpPr>
            <p:cNvPr id="17" name="Textfeld 16">
              <a:extLst>
                <a:ext uri="{FF2B5EF4-FFF2-40B4-BE49-F238E27FC236}">
                  <a16:creationId xmlns:a16="http://schemas.microsoft.com/office/drawing/2014/main" id="{68523AE5-2A3D-0B2F-F5AA-44BFAF427708}"/>
                </a:ext>
              </a:extLst>
            </p:cNvPr>
            <p:cNvSpPr txBox="1"/>
            <p:nvPr/>
          </p:nvSpPr>
          <p:spPr>
            <a:xfrm>
              <a:off x="494442" y="2764256"/>
              <a:ext cx="3398109" cy="400110"/>
            </a:xfrm>
            <a:prstGeom prst="rect">
              <a:avLst/>
            </a:prstGeom>
            <a:noFill/>
            <a:ln>
              <a:solidFill>
                <a:schemeClr val="tx1"/>
              </a:solidFill>
            </a:ln>
          </p:spPr>
          <p:txBody>
            <a:bodyPr wrap="square" rtlCol="0">
              <a:spAutoFit/>
            </a:bodyPr>
            <a:lstStyle/>
            <a:p>
              <a:r>
                <a:rPr lang="de-CH" sz="2000" dirty="0"/>
                <a:t>Spezifische Testung:</a:t>
              </a:r>
            </a:p>
          </p:txBody>
        </p:sp>
        <p:cxnSp>
          <p:nvCxnSpPr>
            <p:cNvPr id="18" name="Gerade Verbindung mit Pfeil 17">
              <a:extLst>
                <a:ext uri="{FF2B5EF4-FFF2-40B4-BE49-F238E27FC236}">
                  <a16:creationId xmlns:a16="http://schemas.microsoft.com/office/drawing/2014/main" id="{9390F68F-23F3-7B85-E890-5D13605D8E3F}"/>
                </a:ext>
              </a:extLst>
            </p:cNvPr>
            <p:cNvCxnSpPr>
              <a:cxnSpLocks/>
              <a:stCxn id="15" idx="2"/>
              <a:endCxn id="16" idx="0"/>
            </p:cNvCxnSpPr>
            <p:nvPr/>
          </p:nvCxnSpPr>
          <p:spPr>
            <a:xfrm flipH="1">
              <a:off x="2193496" y="1665661"/>
              <a:ext cx="1" cy="3705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B33C92E1-EB7E-071A-565A-57508D405DD6}"/>
                </a:ext>
              </a:extLst>
            </p:cNvPr>
            <p:cNvSpPr txBox="1"/>
            <p:nvPr/>
          </p:nvSpPr>
          <p:spPr>
            <a:xfrm>
              <a:off x="5868552" y="3855291"/>
              <a:ext cx="2451312" cy="338554"/>
            </a:xfrm>
            <a:prstGeom prst="rect">
              <a:avLst/>
            </a:prstGeom>
            <a:noFill/>
            <a:ln>
              <a:solidFill>
                <a:schemeClr val="tx1"/>
              </a:solidFill>
            </a:ln>
          </p:spPr>
          <p:txBody>
            <a:bodyPr wrap="square" rtlCol="0">
              <a:spAutoFit/>
            </a:bodyPr>
            <a:lstStyle/>
            <a:p>
              <a:r>
                <a:rPr lang="de-CH" sz="1600" dirty="0"/>
                <a:t>Angrenzende Strukturen</a:t>
              </a:r>
              <a:r>
                <a:rPr lang="de-CH" sz="1200" dirty="0"/>
                <a:t>:</a:t>
              </a:r>
            </a:p>
          </p:txBody>
        </p:sp>
        <p:sp>
          <p:nvSpPr>
            <p:cNvPr id="23" name="Textfeld 22">
              <a:extLst>
                <a:ext uri="{FF2B5EF4-FFF2-40B4-BE49-F238E27FC236}">
                  <a16:creationId xmlns:a16="http://schemas.microsoft.com/office/drawing/2014/main" id="{D7545CC2-C9C7-1716-D6F6-C75FDB52ED73}"/>
                </a:ext>
              </a:extLst>
            </p:cNvPr>
            <p:cNvSpPr txBox="1"/>
            <p:nvPr/>
          </p:nvSpPr>
          <p:spPr>
            <a:xfrm>
              <a:off x="498018" y="5294125"/>
              <a:ext cx="1107996" cy="338554"/>
            </a:xfrm>
            <a:prstGeom prst="rect">
              <a:avLst/>
            </a:prstGeom>
            <a:noFill/>
            <a:ln>
              <a:solidFill>
                <a:schemeClr val="tx1"/>
              </a:solidFill>
            </a:ln>
          </p:spPr>
          <p:txBody>
            <a:bodyPr wrap="none" rtlCol="0">
              <a:spAutoFit/>
            </a:bodyPr>
            <a:lstStyle/>
            <a:p>
              <a:r>
                <a:rPr lang="de-CH" sz="1600" dirty="0"/>
                <a:t>Instabilität</a:t>
              </a:r>
            </a:p>
          </p:txBody>
        </p:sp>
        <p:sp>
          <p:nvSpPr>
            <p:cNvPr id="24" name="Textfeld 23">
              <a:extLst>
                <a:ext uri="{FF2B5EF4-FFF2-40B4-BE49-F238E27FC236}">
                  <a16:creationId xmlns:a16="http://schemas.microsoft.com/office/drawing/2014/main" id="{99B448EC-E7E2-2C6E-4928-E75D40B34F33}"/>
                </a:ext>
              </a:extLst>
            </p:cNvPr>
            <p:cNvSpPr txBox="1"/>
            <p:nvPr/>
          </p:nvSpPr>
          <p:spPr>
            <a:xfrm>
              <a:off x="498018" y="4816462"/>
              <a:ext cx="1695480" cy="338554"/>
            </a:xfrm>
            <a:prstGeom prst="rect">
              <a:avLst/>
            </a:prstGeom>
            <a:noFill/>
            <a:ln>
              <a:solidFill>
                <a:schemeClr val="tx1"/>
              </a:solidFill>
            </a:ln>
          </p:spPr>
          <p:txBody>
            <a:bodyPr wrap="square" rtlCol="0">
              <a:spAutoFit/>
            </a:bodyPr>
            <a:lstStyle/>
            <a:p>
              <a:r>
                <a:rPr lang="de-CH" sz="1600" dirty="0"/>
                <a:t>Langer Biceps</a:t>
              </a:r>
            </a:p>
          </p:txBody>
        </p:sp>
        <p:sp>
          <p:nvSpPr>
            <p:cNvPr id="25" name="Textfeld 24">
              <a:extLst>
                <a:ext uri="{FF2B5EF4-FFF2-40B4-BE49-F238E27FC236}">
                  <a16:creationId xmlns:a16="http://schemas.microsoft.com/office/drawing/2014/main" id="{B970D0B0-12B6-9328-82BF-4109F06670E4}"/>
                </a:ext>
              </a:extLst>
            </p:cNvPr>
            <p:cNvSpPr txBox="1"/>
            <p:nvPr/>
          </p:nvSpPr>
          <p:spPr>
            <a:xfrm>
              <a:off x="498018" y="4332954"/>
              <a:ext cx="503664" cy="338554"/>
            </a:xfrm>
            <a:prstGeom prst="rect">
              <a:avLst/>
            </a:prstGeom>
            <a:noFill/>
            <a:ln>
              <a:solidFill>
                <a:schemeClr val="tx1"/>
              </a:solidFill>
            </a:ln>
          </p:spPr>
          <p:txBody>
            <a:bodyPr wrap="none" rtlCol="0">
              <a:spAutoFit/>
            </a:bodyPr>
            <a:lstStyle/>
            <a:p>
              <a:r>
                <a:rPr lang="de-CH" sz="1600" dirty="0"/>
                <a:t>RM</a:t>
              </a:r>
            </a:p>
          </p:txBody>
        </p:sp>
        <p:sp>
          <p:nvSpPr>
            <p:cNvPr id="30" name="Textfeld 29">
              <a:extLst>
                <a:ext uri="{FF2B5EF4-FFF2-40B4-BE49-F238E27FC236}">
                  <a16:creationId xmlns:a16="http://schemas.microsoft.com/office/drawing/2014/main" id="{99A551E9-34DE-019B-D256-B0469BA2BACE}"/>
                </a:ext>
              </a:extLst>
            </p:cNvPr>
            <p:cNvSpPr txBox="1"/>
            <p:nvPr/>
          </p:nvSpPr>
          <p:spPr>
            <a:xfrm>
              <a:off x="498018" y="3369928"/>
              <a:ext cx="2158322" cy="338554"/>
            </a:xfrm>
            <a:prstGeom prst="rect">
              <a:avLst/>
            </a:prstGeom>
            <a:noFill/>
            <a:ln>
              <a:solidFill>
                <a:schemeClr val="tx1"/>
              </a:solidFill>
            </a:ln>
          </p:spPr>
          <p:txBody>
            <a:bodyPr wrap="square" rtlCol="0">
              <a:spAutoFit/>
            </a:bodyPr>
            <a:lstStyle/>
            <a:p>
              <a:r>
                <a:rPr lang="de-CH" sz="1600" dirty="0"/>
                <a:t>AC-/SC-Gelenk</a:t>
              </a:r>
            </a:p>
          </p:txBody>
        </p:sp>
        <p:sp>
          <p:nvSpPr>
            <p:cNvPr id="32" name="Textfeld 31">
              <a:extLst>
                <a:ext uri="{FF2B5EF4-FFF2-40B4-BE49-F238E27FC236}">
                  <a16:creationId xmlns:a16="http://schemas.microsoft.com/office/drawing/2014/main" id="{1B4A3A8B-9DA3-841D-C4C3-C043BA0FFCDA}"/>
                </a:ext>
              </a:extLst>
            </p:cNvPr>
            <p:cNvSpPr txBox="1"/>
            <p:nvPr/>
          </p:nvSpPr>
          <p:spPr>
            <a:xfrm>
              <a:off x="5868552" y="4470847"/>
              <a:ext cx="2451312" cy="307777"/>
            </a:xfrm>
            <a:prstGeom prst="rect">
              <a:avLst/>
            </a:prstGeom>
            <a:noFill/>
            <a:ln>
              <a:solidFill>
                <a:schemeClr val="tx1"/>
              </a:solidFill>
            </a:ln>
          </p:spPr>
          <p:txBody>
            <a:bodyPr wrap="square" rtlCol="0">
              <a:spAutoFit/>
            </a:bodyPr>
            <a:lstStyle/>
            <a:p>
              <a:r>
                <a:rPr lang="de-CH" sz="1400" dirty="0"/>
                <a:t>BWS, CTÜ, HWS</a:t>
              </a:r>
            </a:p>
          </p:txBody>
        </p:sp>
        <p:sp>
          <p:nvSpPr>
            <p:cNvPr id="33" name="Textfeld 32">
              <a:extLst>
                <a:ext uri="{FF2B5EF4-FFF2-40B4-BE49-F238E27FC236}">
                  <a16:creationId xmlns:a16="http://schemas.microsoft.com/office/drawing/2014/main" id="{C40D3C09-A810-776B-9E25-FB06C0275D4F}"/>
                </a:ext>
              </a:extLst>
            </p:cNvPr>
            <p:cNvSpPr txBox="1"/>
            <p:nvPr/>
          </p:nvSpPr>
          <p:spPr>
            <a:xfrm>
              <a:off x="5868551" y="4866649"/>
              <a:ext cx="2451311" cy="307776"/>
            </a:xfrm>
            <a:prstGeom prst="rect">
              <a:avLst/>
            </a:prstGeom>
            <a:noFill/>
            <a:ln>
              <a:solidFill>
                <a:schemeClr val="tx1"/>
              </a:solidFill>
            </a:ln>
          </p:spPr>
          <p:txBody>
            <a:bodyPr wrap="square" rtlCol="0">
              <a:spAutoFit/>
            </a:bodyPr>
            <a:lstStyle/>
            <a:p>
              <a:r>
                <a:rPr lang="de-CH" sz="1400" dirty="0"/>
                <a:t>Ellbogen</a:t>
              </a:r>
            </a:p>
          </p:txBody>
        </p:sp>
        <p:sp>
          <p:nvSpPr>
            <p:cNvPr id="34" name="Textfeld 33">
              <a:extLst>
                <a:ext uri="{FF2B5EF4-FFF2-40B4-BE49-F238E27FC236}">
                  <a16:creationId xmlns:a16="http://schemas.microsoft.com/office/drawing/2014/main" id="{356DB772-5737-03FE-D071-60759D5A8053}"/>
                </a:ext>
              </a:extLst>
            </p:cNvPr>
            <p:cNvSpPr txBox="1"/>
            <p:nvPr/>
          </p:nvSpPr>
          <p:spPr>
            <a:xfrm>
              <a:off x="5868552" y="5285966"/>
              <a:ext cx="2451310" cy="307777"/>
            </a:xfrm>
            <a:prstGeom prst="rect">
              <a:avLst/>
            </a:prstGeom>
            <a:noFill/>
            <a:ln>
              <a:solidFill>
                <a:schemeClr val="tx1"/>
              </a:solidFill>
            </a:ln>
          </p:spPr>
          <p:txBody>
            <a:bodyPr wrap="square" rtlCol="0">
              <a:spAutoFit/>
            </a:bodyPr>
            <a:lstStyle/>
            <a:p>
              <a:r>
                <a:rPr lang="de-CH" sz="1400" dirty="0"/>
                <a:t>Neurologie, Neurodynamik</a:t>
              </a:r>
            </a:p>
          </p:txBody>
        </p:sp>
      </p:grpSp>
      <p:sp>
        <p:nvSpPr>
          <p:cNvPr id="35" name="Textfeld 34">
            <a:extLst>
              <a:ext uri="{FF2B5EF4-FFF2-40B4-BE49-F238E27FC236}">
                <a16:creationId xmlns:a16="http://schemas.microsoft.com/office/drawing/2014/main" id="{16530971-20C2-5445-0E94-417EA7BD1046}"/>
              </a:ext>
            </a:extLst>
          </p:cNvPr>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
        <p:nvSpPr>
          <p:cNvPr id="5" name="Textfeld 4">
            <a:extLst>
              <a:ext uri="{FF2B5EF4-FFF2-40B4-BE49-F238E27FC236}">
                <a16:creationId xmlns:a16="http://schemas.microsoft.com/office/drawing/2014/main" id="{3317FB2D-04F0-976C-3380-E788E9AC7359}"/>
              </a:ext>
            </a:extLst>
          </p:cNvPr>
          <p:cNvSpPr txBox="1"/>
          <p:nvPr/>
        </p:nvSpPr>
        <p:spPr>
          <a:xfrm>
            <a:off x="2181500" y="4564958"/>
            <a:ext cx="2158322" cy="338554"/>
          </a:xfrm>
          <a:prstGeom prst="rect">
            <a:avLst/>
          </a:prstGeom>
          <a:noFill/>
          <a:ln>
            <a:solidFill>
              <a:schemeClr val="tx1"/>
            </a:solidFill>
          </a:ln>
        </p:spPr>
        <p:txBody>
          <a:bodyPr wrap="square" rtlCol="0">
            <a:spAutoFit/>
          </a:bodyPr>
          <a:lstStyle/>
          <a:p>
            <a:r>
              <a:rPr lang="de-CH" sz="1600" dirty="0" err="1"/>
              <a:t>Subacromialraum</a:t>
            </a:r>
            <a:endParaRPr lang="de-CH" sz="1600" dirty="0"/>
          </a:p>
        </p:txBody>
      </p:sp>
      <p:cxnSp>
        <p:nvCxnSpPr>
          <p:cNvPr id="29" name="Gerade Verbindung mit Pfeil 28">
            <a:extLst>
              <a:ext uri="{FF2B5EF4-FFF2-40B4-BE49-F238E27FC236}">
                <a16:creationId xmlns:a16="http://schemas.microsoft.com/office/drawing/2014/main" id="{68CDAA18-59C0-432F-1A69-1770C85CF15D}"/>
              </a:ext>
            </a:extLst>
          </p:cNvPr>
          <p:cNvCxnSpPr>
            <a:cxnSpLocks/>
            <a:stCxn id="16" idx="2"/>
            <a:endCxn id="17" idx="0"/>
          </p:cNvCxnSpPr>
          <p:nvPr/>
        </p:nvCxnSpPr>
        <p:spPr>
          <a:xfrm>
            <a:off x="3880555" y="3153678"/>
            <a:ext cx="1" cy="327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CCF28AC9-50C0-ACED-F6EE-A36FFB100A28}"/>
              </a:ext>
            </a:extLst>
          </p:cNvPr>
          <p:cNvCxnSpPr>
            <a:cxnSpLocks/>
            <a:stCxn id="22" idx="2"/>
            <a:endCxn id="32" idx="0"/>
          </p:cNvCxnSpPr>
          <p:nvPr/>
        </p:nvCxnSpPr>
        <p:spPr>
          <a:xfrm>
            <a:off x="8781267" y="4911212"/>
            <a:ext cx="0" cy="27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14681"/>
      </p:ext>
    </p:extLst>
  </p:cSld>
  <p:clrMapOvr>
    <a:masterClrMapping/>
  </p:clrMapOvr>
  <mc:AlternateContent xmlns:mc="http://schemas.openxmlformats.org/markup-compatibility/2006" xmlns:p14="http://schemas.microsoft.com/office/powerpoint/2010/main">
    <mc:Choice Requires="p14">
      <p:transition spd="slow" p14:dur="2000" advTm="28773"/>
    </mc:Choice>
    <mc:Fallback xmlns="">
      <p:transition spd="slow" advTm="287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4"/>
          </p:nvPr>
        </p:nvSpPr>
        <p:spPr/>
        <p:txBody>
          <a:bodyPr/>
          <a:lstStyle/>
          <a:p>
            <a:r>
              <a:rPr lang="de-CH" dirty="0"/>
              <a:t>Schulterbeweglichkeit</a:t>
            </a:r>
          </a:p>
        </p:txBody>
      </p:sp>
      <p:sp>
        <p:nvSpPr>
          <p:cNvPr id="3" name="Titel 2"/>
          <p:cNvSpPr>
            <a:spLocks noGrp="1"/>
          </p:cNvSpPr>
          <p:nvPr>
            <p:ph type="title"/>
          </p:nvPr>
        </p:nvSpPr>
        <p:spPr/>
        <p:txBody>
          <a:bodyPr/>
          <a:lstStyle/>
          <a:p>
            <a:r>
              <a:rPr lang="de-CH" dirty="0" err="1"/>
              <a:t>BeSos</a:t>
            </a:r>
            <a:endParaRPr lang="de-CH" dirty="0"/>
          </a:p>
        </p:txBody>
      </p:sp>
      <p:grpSp>
        <p:nvGrpSpPr>
          <p:cNvPr id="4" name="Gruppieren 3"/>
          <p:cNvGrpSpPr/>
          <p:nvPr/>
        </p:nvGrpSpPr>
        <p:grpSpPr>
          <a:xfrm>
            <a:off x="2289593" y="2632094"/>
            <a:ext cx="7023503" cy="2126306"/>
            <a:chOff x="2711624" y="1319001"/>
            <a:chExt cx="7023503" cy="2126306"/>
          </a:xfrm>
        </p:grpSpPr>
        <p:sp>
          <p:nvSpPr>
            <p:cNvPr id="5" name="Textfeld 4"/>
            <p:cNvSpPr txBox="1"/>
            <p:nvPr/>
          </p:nvSpPr>
          <p:spPr>
            <a:xfrm>
              <a:off x="2711624" y="2429643"/>
              <a:ext cx="2605400" cy="707886"/>
            </a:xfrm>
            <a:prstGeom prst="rect">
              <a:avLst/>
            </a:prstGeom>
            <a:noFill/>
            <a:ln>
              <a:solidFill>
                <a:srgbClr val="002060"/>
              </a:solidFill>
            </a:ln>
          </p:spPr>
          <p:txBody>
            <a:bodyPr wrap="square" rtlCol="0">
              <a:spAutoFit/>
            </a:bodyPr>
            <a:lstStyle/>
            <a:p>
              <a:pPr>
                <a:defRPr/>
              </a:pPr>
              <a:r>
                <a:rPr lang="de-CH" sz="2000" dirty="0">
                  <a:solidFill>
                    <a:prstClr val="black"/>
                  </a:solidFill>
                  <a:latin typeface="Arial"/>
                </a:rPr>
                <a:t>Freie passive GH Beweglichkeit</a:t>
              </a:r>
            </a:p>
          </p:txBody>
        </p:sp>
        <p:sp>
          <p:nvSpPr>
            <p:cNvPr id="6" name="Textfeld 5"/>
            <p:cNvSpPr txBox="1"/>
            <p:nvPr/>
          </p:nvSpPr>
          <p:spPr>
            <a:xfrm>
              <a:off x="6939382" y="2429644"/>
              <a:ext cx="2795745" cy="1015663"/>
            </a:xfrm>
            <a:prstGeom prst="rect">
              <a:avLst/>
            </a:prstGeom>
            <a:noFill/>
            <a:ln>
              <a:solidFill>
                <a:schemeClr val="tx1"/>
              </a:solidFill>
            </a:ln>
          </p:spPr>
          <p:txBody>
            <a:bodyPr wrap="square" rtlCol="0">
              <a:spAutoFit/>
            </a:bodyPr>
            <a:lstStyle/>
            <a:p>
              <a:pPr>
                <a:defRPr/>
              </a:pPr>
              <a:r>
                <a:rPr lang="de-CH" sz="2000" dirty="0">
                  <a:solidFill>
                    <a:prstClr val="black"/>
                  </a:solidFill>
                  <a:latin typeface="Arial"/>
                </a:rPr>
                <a:t>Eingeschränkte passive GH Beweglichkeit</a:t>
              </a:r>
            </a:p>
          </p:txBody>
        </p:sp>
        <p:sp>
          <p:nvSpPr>
            <p:cNvPr id="7" name="Textfeld 6"/>
            <p:cNvSpPr txBox="1"/>
            <p:nvPr/>
          </p:nvSpPr>
          <p:spPr>
            <a:xfrm>
              <a:off x="4952196" y="1319001"/>
              <a:ext cx="2002537" cy="400110"/>
            </a:xfrm>
            <a:prstGeom prst="rect">
              <a:avLst/>
            </a:prstGeom>
            <a:noFill/>
            <a:ln w="3175">
              <a:solidFill>
                <a:schemeClr val="tx1"/>
              </a:solidFill>
            </a:ln>
          </p:spPr>
          <p:txBody>
            <a:bodyPr wrap="square" rtlCol="0">
              <a:spAutoFit/>
            </a:bodyPr>
            <a:lstStyle/>
            <a:p>
              <a:pPr>
                <a:defRPr/>
              </a:pPr>
              <a:r>
                <a:rPr lang="de-CH" sz="2000" dirty="0">
                  <a:solidFill>
                    <a:prstClr val="black"/>
                  </a:solidFill>
                  <a:latin typeface="Arial"/>
                </a:rPr>
                <a:t>Schulter Patient </a:t>
              </a:r>
            </a:p>
          </p:txBody>
        </p:sp>
        <p:cxnSp>
          <p:nvCxnSpPr>
            <p:cNvPr id="8" name="Gerade Verbindung mit Pfeil 7"/>
            <p:cNvCxnSpPr/>
            <p:nvPr/>
          </p:nvCxnSpPr>
          <p:spPr>
            <a:xfrm flipH="1">
              <a:off x="3811496" y="1719111"/>
              <a:ext cx="2124364" cy="71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5935860" y="1719111"/>
              <a:ext cx="2346036" cy="7105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feld 14"/>
          <p:cNvSpPr txBox="1"/>
          <p:nvPr/>
        </p:nvSpPr>
        <p:spPr>
          <a:xfrm>
            <a:off x="8979880" y="6350046"/>
            <a:ext cx="2605400" cy="25391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CH" sz="1050" b="0" i="0" u="none" strike="noStrike" kern="1200" cap="none" spc="0" normalizeH="0" baseline="0" noProof="0" dirty="0">
                <a:ln>
                  <a:noFill/>
                </a:ln>
                <a:solidFill>
                  <a:prstClr val="black"/>
                </a:solidFill>
                <a:effectLst/>
                <a:uLnTx/>
                <a:uFillTx/>
                <a:latin typeface="Arial"/>
                <a:ea typeface="+mn-ea"/>
                <a:cs typeface="+mn-cs"/>
              </a:rPr>
              <a:t>Haupt-Bertschy, Physiopraxis 7-8/19</a:t>
            </a:r>
          </a:p>
        </p:txBody>
      </p:sp>
    </p:spTree>
    <p:extLst>
      <p:ext uri="{BB962C8B-B14F-4D97-AF65-F5344CB8AC3E}">
        <p14:creationId xmlns:p14="http://schemas.microsoft.com/office/powerpoint/2010/main" val="83894483"/>
      </p:ext>
    </p:extLst>
  </p:cSld>
  <p:clrMapOvr>
    <a:masterClrMapping/>
  </p:clrMapOvr>
  <mc:AlternateContent xmlns:mc="http://schemas.openxmlformats.org/markup-compatibility/2006" xmlns:p14="http://schemas.microsoft.com/office/powerpoint/2010/main">
    <mc:Choice Requires="p14">
      <p:transition spd="slow" p14:dur="2000" advTm="62801"/>
    </mc:Choice>
    <mc:Fallback xmlns="">
      <p:transition spd="slow" advTm="628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Flexion (Sagittalebene)</a:t>
            </a:r>
          </a:p>
          <a:p>
            <a:r>
              <a:rPr lang="de-CH" dirty="0"/>
              <a:t>Elevation (</a:t>
            </a:r>
            <a:r>
              <a:rPr lang="de-CH" dirty="0" err="1"/>
              <a:t>Glenohumeralebene</a:t>
            </a:r>
            <a:r>
              <a:rPr lang="de-CH" dirty="0"/>
              <a:t>)</a:t>
            </a:r>
          </a:p>
          <a:p>
            <a:r>
              <a:rPr lang="de-CH" dirty="0"/>
              <a:t>Abduktion (Frontalebene)</a:t>
            </a:r>
          </a:p>
          <a:p>
            <a:r>
              <a:rPr lang="de-CH" dirty="0"/>
              <a:t>Aussenrotation</a:t>
            </a:r>
          </a:p>
          <a:p>
            <a:r>
              <a:rPr lang="de-CH" dirty="0"/>
              <a:t>Innenrotation</a:t>
            </a:r>
          </a:p>
        </p:txBody>
      </p:sp>
      <p:sp>
        <p:nvSpPr>
          <p:cNvPr id="3" name="Textplatzhalter 2"/>
          <p:cNvSpPr>
            <a:spLocks noGrp="1"/>
          </p:cNvSpPr>
          <p:nvPr>
            <p:ph type="body" sz="quarter" idx="14"/>
          </p:nvPr>
        </p:nvSpPr>
        <p:spPr/>
        <p:txBody>
          <a:bodyPr/>
          <a:lstStyle/>
          <a:p>
            <a:r>
              <a:rPr lang="de-CH" dirty="0"/>
              <a:t>Aktive Beweglichkeit</a:t>
            </a:r>
          </a:p>
        </p:txBody>
      </p:sp>
      <p:sp>
        <p:nvSpPr>
          <p:cNvPr id="4" name="Titel 3"/>
          <p:cNvSpPr>
            <a:spLocks noGrp="1"/>
          </p:cNvSpPr>
          <p:nvPr>
            <p:ph type="title"/>
          </p:nvPr>
        </p:nvSpPr>
        <p:spPr/>
        <p:txBody>
          <a:bodyPr/>
          <a:lstStyle/>
          <a:p>
            <a:r>
              <a:rPr lang="de-CH" dirty="0"/>
              <a:t>Schulterbefund I</a:t>
            </a:r>
          </a:p>
        </p:txBody>
      </p:sp>
      <p:grpSp>
        <p:nvGrpSpPr>
          <p:cNvPr id="11" name="Gruppieren 10"/>
          <p:cNvGrpSpPr/>
          <p:nvPr/>
        </p:nvGrpSpPr>
        <p:grpSpPr>
          <a:xfrm>
            <a:off x="6687460" y="1085795"/>
            <a:ext cx="4898920" cy="2976134"/>
            <a:chOff x="6566249" y="810199"/>
            <a:chExt cx="4898920" cy="2976134"/>
          </a:xfrm>
        </p:grpSpPr>
        <p:pic>
          <p:nvPicPr>
            <p:cNvPr id="5" name="Grafik 4"/>
            <p:cNvPicPr>
              <a:picLocks noChangeAspect="1"/>
            </p:cNvPicPr>
            <p:nvPr/>
          </p:nvPicPr>
          <p:blipFill>
            <a:blip r:embed="rId3"/>
            <a:stretch>
              <a:fillRect/>
            </a:stretch>
          </p:blipFill>
          <p:spPr>
            <a:xfrm>
              <a:off x="6566249" y="810199"/>
              <a:ext cx="2405119" cy="1563327"/>
            </a:xfrm>
            <a:prstGeom prst="rect">
              <a:avLst/>
            </a:prstGeom>
          </p:spPr>
        </p:pic>
        <p:pic>
          <p:nvPicPr>
            <p:cNvPr id="7" name="Grafik 6"/>
            <p:cNvPicPr>
              <a:picLocks noChangeAspect="1"/>
            </p:cNvPicPr>
            <p:nvPr/>
          </p:nvPicPr>
          <p:blipFill>
            <a:blip r:embed="rId4"/>
            <a:stretch>
              <a:fillRect/>
            </a:stretch>
          </p:blipFill>
          <p:spPr>
            <a:xfrm>
              <a:off x="8971368" y="810199"/>
              <a:ext cx="2493801" cy="1572056"/>
            </a:xfrm>
            <a:prstGeom prst="rect">
              <a:avLst/>
            </a:prstGeom>
          </p:spPr>
        </p:pic>
        <p:pic>
          <p:nvPicPr>
            <p:cNvPr id="8" name="Grafik 7"/>
            <p:cNvPicPr>
              <a:picLocks noChangeAspect="1"/>
            </p:cNvPicPr>
            <p:nvPr/>
          </p:nvPicPr>
          <p:blipFill>
            <a:blip r:embed="rId5"/>
            <a:stretch>
              <a:fillRect/>
            </a:stretch>
          </p:blipFill>
          <p:spPr>
            <a:xfrm>
              <a:off x="7833051" y="2351890"/>
              <a:ext cx="2405119" cy="1434443"/>
            </a:xfrm>
            <a:prstGeom prst="rect">
              <a:avLst/>
            </a:prstGeom>
          </p:spPr>
        </p:pic>
      </p:grpSp>
      <p:grpSp>
        <p:nvGrpSpPr>
          <p:cNvPr id="12" name="Gruppieren 11"/>
          <p:cNvGrpSpPr/>
          <p:nvPr/>
        </p:nvGrpSpPr>
        <p:grpSpPr>
          <a:xfrm>
            <a:off x="6687460" y="4594066"/>
            <a:ext cx="4734502" cy="1491296"/>
            <a:chOff x="5819613" y="4558897"/>
            <a:chExt cx="4734502" cy="1491296"/>
          </a:xfrm>
        </p:grpSpPr>
        <p:pic>
          <p:nvPicPr>
            <p:cNvPr id="9" name="Bild 5" descr="AR.png"/>
            <p:cNvPicPr>
              <a:picLocks noChangeAspect="1"/>
            </p:cNvPicPr>
            <p:nvPr/>
          </p:nvPicPr>
          <p:blipFill>
            <a:blip r:embed="rId6"/>
            <a:stretch>
              <a:fillRect/>
            </a:stretch>
          </p:blipFill>
          <p:spPr>
            <a:xfrm>
              <a:off x="5819613" y="4670162"/>
              <a:ext cx="2367251" cy="1268766"/>
            </a:xfrm>
            <a:prstGeom prst="rect">
              <a:avLst/>
            </a:prstGeom>
          </p:spPr>
        </p:pic>
        <p:pic>
          <p:nvPicPr>
            <p:cNvPr id="10" name="Bild 5" descr="IR.png"/>
            <p:cNvPicPr>
              <a:picLocks noChangeAspect="1"/>
            </p:cNvPicPr>
            <p:nvPr/>
          </p:nvPicPr>
          <p:blipFill>
            <a:blip r:embed="rId7"/>
            <a:stretch>
              <a:fillRect/>
            </a:stretch>
          </p:blipFill>
          <p:spPr>
            <a:xfrm>
              <a:off x="8186864" y="4558897"/>
              <a:ext cx="2367251" cy="1491296"/>
            </a:xfrm>
            <a:prstGeom prst="rect">
              <a:avLst/>
            </a:prstGeom>
          </p:spPr>
        </p:pic>
      </p:grpSp>
    </p:spTree>
    <p:extLst>
      <p:ext uri="{BB962C8B-B14F-4D97-AF65-F5344CB8AC3E}">
        <p14:creationId xmlns:p14="http://schemas.microsoft.com/office/powerpoint/2010/main" val="1947291457"/>
      </p:ext>
    </p:extLst>
  </p:cSld>
  <p:clrMapOvr>
    <a:masterClrMapping/>
  </p:clrMapOvr>
  <mc:AlternateContent xmlns:mc="http://schemas.openxmlformats.org/markup-compatibility/2006" xmlns:p14="http://schemas.microsoft.com/office/powerpoint/2010/main">
    <mc:Choice Requires="p14">
      <p:transition spd="slow" p14:dur="2000" advTm="25025"/>
    </mc:Choice>
    <mc:Fallback xmlns="">
      <p:transition spd="slow" advTm="250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p:txBody>
          <a:bodyPr/>
          <a:lstStyle/>
          <a:p>
            <a:r>
              <a:rPr lang="de-CH" dirty="0"/>
              <a:t>passive </a:t>
            </a:r>
            <a:r>
              <a:rPr lang="de-CH" dirty="0" err="1"/>
              <a:t>glenohumerale</a:t>
            </a:r>
            <a:r>
              <a:rPr lang="de-CH" dirty="0"/>
              <a:t> Beweglichkeit</a:t>
            </a:r>
          </a:p>
          <a:p>
            <a:r>
              <a:rPr lang="de-CH" dirty="0"/>
              <a:t>im Sitz</a:t>
            </a:r>
          </a:p>
        </p:txBody>
      </p:sp>
      <p:sp>
        <p:nvSpPr>
          <p:cNvPr id="4" name="Titel 3"/>
          <p:cNvSpPr>
            <a:spLocks noGrp="1"/>
          </p:cNvSpPr>
          <p:nvPr>
            <p:ph type="title"/>
          </p:nvPr>
        </p:nvSpPr>
        <p:spPr/>
        <p:txBody>
          <a:bodyPr/>
          <a:lstStyle/>
          <a:p>
            <a:r>
              <a:rPr lang="de-CH" dirty="0"/>
              <a:t>Schulterbefund I</a:t>
            </a:r>
          </a:p>
        </p:txBody>
      </p:sp>
      <p:grpSp>
        <p:nvGrpSpPr>
          <p:cNvPr id="5" name="Gruppieren 4"/>
          <p:cNvGrpSpPr/>
          <p:nvPr/>
        </p:nvGrpSpPr>
        <p:grpSpPr>
          <a:xfrm>
            <a:off x="1666830" y="2725615"/>
            <a:ext cx="8549831" cy="3341199"/>
            <a:chOff x="339193" y="1756828"/>
            <a:chExt cx="8448192" cy="3290078"/>
          </a:xfrm>
        </p:grpSpPr>
        <p:grpSp>
          <p:nvGrpSpPr>
            <p:cNvPr id="6" name="Gruppieren 5"/>
            <p:cNvGrpSpPr/>
            <p:nvPr/>
          </p:nvGrpSpPr>
          <p:grpSpPr>
            <a:xfrm>
              <a:off x="339193" y="1756829"/>
              <a:ext cx="6332948" cy="3290077"/>
              <a:chOff x="339193" y="1756829"/>
              <a:chExt cx="6332948" cy="3290077"/>
            </a:xfrm>
          </p:grpSpPr>
          <p:pic>
            <p:nvPicPr>
              <p:cNvPr id="8" name="Picture 7" descr="Foto-28.JPG"/>
              <p:cNvPicPr>
                <a:picLocks noChangeAspect="1"/>
              </p:cNvPicPr>
              <p:nvPr/>
            </p:nvPicPr>
            <p:blipFill>
              <a:blip r:embed="rId3" cstate="print">
                <a:extLst>
                  <a:ext uri="{28A0092B-C50C-407E-A947-70E740481C1C}">
                    <a14:useLocalDpi xmlns:a14="http://schemas.microsoft.com/office/drawing/2010/main" val="0"/>
                  </a:ext>
                </a:extLst>
              </a:blip>
              <a:srcRect l="1544" t="-781" r="17793" b="9846"/>
              <a:stretch>
                <a:fillRect/>
              </a:stretch>
            </p:blipFill>
            <p:spPr bwMode="auto">
              <a:xfrm>
                <a:off x="339193" y="1756829"/>
                <a:ext cx="1999110" cy="329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oto-31.JPG"/>
              <p:cNvPicPr>
                <a:picLocks noChangeAspect="1"/>
              </p:cNvPicPr>
              <p:nvPr/>
            </p:nvPicPr>
            <p:blipFill>
              <a:blip r:embed="rId4" cstate="print">
                <a:extLst>
                  <a:ext uri="{28A0092B-C50C-407E-A947-70E740481C1C}">
                    <a14:useLocalDpi xmlns:a14="http://schemas.microsoft.com/office/drawing/2010/main" val="0"/>
                  </a:ext>
                </a:extLst>
              </a:blip>
              <a:srcRect l="5225" t="4646" r="19743" b="11520"/>
              <a:stretch>
                <a:fillRect/>
              </a:stretch>
            </p:blipFill>
            <p:spPr bwMode="auto">
              <a:xfrm>
                <a:off x="2477932" y="1756829"/>
                <a:ext cx="2021146" cy="329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Foto-29.JPG"/>
              <p:cNvPicPr>
                <a:picLocks noChangeAspect="1"/>
              </p:cNvPicPr>
              <p:nvPr/>
            </p:nvPicPr>
            <p:blipFill>
              <a:blip r:embed="rId5" cstate="print">
                <a:extLst>
                  <a:ext uri="{28A0092B-C50C-407E-A947-70E740481C1C}">
                    <a14:useLocalDpi xmlns:a14="http://schemas.microsoft.com/office/drawing/2010/main" val="0"/>
                  </a:ext>
                </a:extLst>
              </a:blip>
              <a:srcRect l="15623" t="9007" r="16679" b="12587"/>
              <a:stretch>
                <a:fillRect/>
              </a:stretch>
            </p:blipFill>
            <p:spPr bwMode="auto">
              <a:xfrm>
                <a:off x="4650996" y="1756829"/>
                <a:ext cx="2021145" cy="329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8" descr="Foto.JPG"/>
            <p:cNvPicPr>
              <a:picLocks noChangeAspect="1"/>
            </p:cNvPicPr>
            <p:nvPr/>
          </p:nvPicPr>
          <p:blipFill>
            <a:blip r:embed="rId6" cstate="print">
              <a:extLst>
                <a:ext uri="{28A0092B-C50C-407E-A947-70E740481C1C}">
                  <a14:useLocalDpi xmlns:a14="http://schemas.microsoft.com/office/drawing/2010/main" val="0"/>
                </a:ext>
              </a:extLst>
            </a:blip>
            <a:srcRect l="7648" t="2448" r="16763" b="13145"/>
            <a:stretch>
              <a:fillRect/>
            </a:stretch>
          </p:blipFill>
          <p:spPr bwMode="auto">
            <a:xfrm>
              <a:off x="6766240" y="1756828"/>
              <a:ext cx="2021145" cy="329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72628866"/>
      </p:ext>
    </p:extLst>
  </p:cSld>
  <p:clrMapOvr>
    <a:masterClrMapping/>
  </p:clrMapOvr>
  <mc:AlternateContent xmlns:mc="http://schemas.openxmlformats.org/markup-compatibility/2006" xmlns:p14="http://schemas.microsoft.com/office/powerpoint/2010/main">
    <mc:Choice Requires="p14">
      <p:transition spd="slow" p14:dur="2000" advTm="23199"/>
    </mc:Choice>
    <mc:Fallback xmlns="">
      <p:transition spd="slow" advTm="231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2"/>
          </p:nvPr>
        </p:nvSpPr>
        <p:spPr>
          <a:xfrm>
            <a:off x="5196254" y="2038985"/>
            <a:ext cx="6389026" cy="4351338"/>
          </a:xfrm>
        </p:spPr>
        <p:txBody>
          <a:bodyPr/>
          <a:lstStyle/>
          <a:p>
            <a:r>
              <a:rPr lang="de-CH" dirty="0"/>
              <a:t>globale Messung</a:t>
            </a:r>
          </a:p>
          <a:p>
            <a:r>
              <a:rPr lang="de-CH" dirty="0" err="1"/>
              <a:t>glenohumerale</a:t>
            </a:r>
            <a:r>
              <a:rPr lang="de-CH" dirty="0"/>
              <a:t> Messung</a:t>
            </a:r>
          </a:p>
          <a:p>
            <a:r>
              <a:rPr lang="de-CH" dirty="0"/>
              <a:t>globale UND </a:t>
            </a:r>
            <a:r>
              <a:rPr lang="de-CH" dirty="0" err="1"/>
              <a:t>glenohumerale</a:t>
            </a:r>
            <a:r>
              <a:rPr lang="de-CH" dirty="0"/>
              <a:t> Messung</a:t>
            </a:r>
          </a:p>
          <a:p>
            <a:r>
              <a:rPr lang="de-CH" dirty="0" err="1"/>
              <a:t>glenohumerale</a:t>
            </a:r>
            <a:r>
              <a:rPr lang="de-CH" dirty="0"/>
              <a:t> Messung</a:t>
            </a:r>
          </a:p>
          <a:p>
            <a:r>
              <a:rPr lang="de-CH" dirty="0" err="1"/>
              <a:t>glenohumerale</a:t>
            </a:r>
            <a:r>
              <a:rPr lang="de-CH" dirty="0"/>
              <a:t> Messung</a:t>
            </a:r>
          </a:p>
        </p:txBody>
      </p:sp>
      <p:sp>
        <p:nvSpPr>
          <p:cNvPr id="7" name="Inhaltsplatzhalter 6"/>
          <p:cNvSpPr>
            <a:spLocks noGrp="1"/>
          </p:cNvSpPr>
          <p:nvPr>
            <p:ph sz="half" idx="1"/>
          </p:nvPr>
        </p:nvSpPr>
        <p:spPr/>
        <p:txBody>
          <a:bodyPr/>
          <a:lstStyle/>
          <a:p>
            <a:r>
              <a:rPr lang="de-CH" dirty="0"/>
              <a:t>Elevation</a:t>
            </a:r>
          </a:p>
          <a:p>
            <a:r>
              <a:rPr lang="de-CH" dirty="0"/>
              <a:t>Abduktion</a:t>
            </a:r>
          </a:p>
          <a:p>
            <a:r>
              <a:rPr lang="de-CH" dirty="0"/>
              <a:t>Aussenrotation</a:t>
            </a:r>
          </a:p>
          <a:p>
            <a:r>
              <a:rPr lang="de-CH" dirty="0"/>
              <a:t>Innenrotation</a:t>
            </a:r>
          </a:p>
          <a:p>
            <a:r>
              <a:rPr lang="de-CH" dirty="0"/>
              <a:t>Innenrotation</a:t>
            </a:r>
          </a:p>
        </p:txBody>
      </p:sp>
      <p:sp>
        <p:nvSpPr>
          <p:cNvPr id="3" name="Textplatzhalter 2"/>
          <p:cNvSpPr>
            <a:spLocks noGrp="1"/>
          </p:cNvSpPr>
          <p:nvPr>
            <p:ph type="body" sz="quarter" idx="14"/>
          </p:nvPr>
        </p:nvSpPr>
        <p:spPr/>
        <p:txBody>
          <a:bodyPr/>
          <a:lstStyle/>
          <a:p>
            <a:r>
              <a:rPr lang="de-CH" dirty="0"/>
              <a:t>Passive Beweglichkeit</a:t>
            </a:r>
          </a:p>
        </p:txBody>
      </p:sp>
      <p:sp>
        <p:nvSpPr>
          <p:cNvPr id="4" name="Titel 3"/>
          <p:cNvSpPr>
            <a:spLocks noGrp="1"/>
          </p:cNvSpPr>
          <p:nvPr>
            <p:ph type="title"/>
          </p:nvPr>
        </p:nvSpPr>
        <p:spPr/>
        <p:txBody>
          <a:bodyPr/>
          <a:lstStyle/>
          <a:p>
            <a:r>
              <a:rPr lang="de-CH" dirty="0"/>
              <a:t>Schulterbefund I</a:t>
            </a:r>
          </a:p>
        </p:txBody>
      </p:sp>
      <p:sp>
        <p:nvSpPr>
          <p:cNvPr id="9" name="Pfeil nach rechts 8"/>
          <p:cNvSpPr/>
          <p:nvPr/>
        </p:nvSpPr>
        <p:spPr>
          <a:xfrm>
            <a:off x="3971192" y="2201113"/>
            <a:ext cx="870438" cy="2022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rechts 9"/>
          <p:cNvSpPr/>
          <p:nvPr/>
        </p:nvSpPr>
        <p:spPr>
          <a:xfrm>
            <a:off x="3971192" y="2796902"/>
            <a:ext cx="870438" cy="2022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rechts 10"/>
          <p:cNvSpPr/>
          <p:nvPr/>
        </p:nvSpPr>
        <p:spPr>
          <a:xfrm>
            <a:off x="3990242" y="3389107"/>
            <a:ext cx="870438" cy="2022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Pfeil nach rechts 11"/>
          <p:cNvSpPr/>
          <p:nvPr/>
        </p:nvSpPr>
        <p:spPr>
          <a:xfrm>
            <a:off x="3971192" y="4001122"/>
            <a:ext cx="870438" cy="2022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Pfeil nach rechts 12"/>
          <p:cNvSpPr/>
          <p:nvPr/>
        </p:nvSpPr>
        <p:spPr>
          <a:xfrm>
            <a:off x="3971192" y="4630720"/>
            <a:ext cx="870438" cy="2022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208588"/>
      </p:ext>
    </p:extLst>
  </p:cSld>
  <p:clrMapOvr>
    <a:masterClrMapping/>
  </p:clrMapOvr>
  <mc:AlternateContent xmlns:mc="http://schemas.openxmlformats.org/markup-compatibility/2006" xmlns:p14="http://schemas.microsoft.com/office/powerpoint/2010/main">
    <mc:Choice Requires="p14">
      <p:transition spd="slow" p14:dur="2000" advTm="34056"/>
    </mc:Choice>
    <mc:Fallback xmlns="">
      <p:transition spd="slow" advTm="3405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AGENDA" val="TOC Dividers SectionNumber Responsible TimeSlot Duration SlideNumber"/>
</p:tagLst>
</file>

<file path=ppt/theme/theme1.xml><?xml version="1.0" encoding="utf-8"?>
<a:theme xmlns:a="http://schemas.openxmlformats.org/drawingml/2006/main" name="Universität Bern">
  <a:themeElements>
    <a:clrScheme name="Farben Universitat Bern">
      <a:dk1>
        <a:sysClr val="windowText" lastClr="000000"/>
      </a:dk1>
      <a:lt1>
        <a:sysClr val="window" lastClr="FFFFFF"/>
      </a:lt1>
      <a:dk2>
        <a:srgbClr val="000000"/>
      </a:dk2>
      <a:lt2>
        <a:srgbClr val="EDEDED"/>
      </a:lt2>
      <a:accent1>
        <a:srgbClr val="668271"/>
      </a:accent1>
      <a:accent2>
        <a:srgbClr val="CFC43C"/>
      </a:accent2>
      <a:accent3>
        <a:srgbClr val="5294B4"/>
      </a:accent3>
      <a:accent4>
        <a:srgbClr val="75C4C5"/>
      </a:accent4>
      <a:accent5>
        <a:srgbClr val="9B3841"/>
      </a:accent5>
      <a:accent6>
        <a:srgbClr val="E4003C"/>
      </a:accent6>
      <a:hlink>
        <a:srgbClr val="0563C1"/>
      </a:hlink>
      <a:folHlink>
        <a:srgbClr val="954F72"/>
      </a:folHlink>
    </a:clrScheme>
    <a:fontScheme name="University of B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äsentationsvorlage für manuelle Bearbeitung" id="{8FFF66D5-F8E1-F64E-A2B4-1C62F3A71E19}" vid="{E64B5F02-42F3-EC4E-AB7B-D2A7A55F3E7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0,"isValidatorEnabled":false,"isLocked":false,"elementsMetadata":[],"slideId":"638096330520987953","enableDocumentContentUpdater":true,"version":"1.13"}]]></TemplafySlideTemplateConfiguration>
</file>

<file path=customXml/item11.xml><?xml version="1.0" encoding="utf-8"?>
<TemplafySlideFormConfiguration><![CDATA[{"formFields":[],"formDataEntries":[]}]]></TemplafySlideFormConfiguration>
</file>

<file path=customXml/item12.xml><?xml version="1.0" encoding="utf-8"?>
<TemplafyTemplateConfiguration><![CDATA[{"elementsMetadata":[{"type":"shape","id":"cb7156ac-7a35-4f44-8d34-c16141d206a2","elementConfiguration":{"format":"{{DateFormats.CustomA}}","binding":"Form.Date","disableUpdates":false,"type":"date"}},{"type":"shape","id":"be5a5bb7-858a-4b1f-b2a4-f92c4b30d4ec","elementConfiguration":{"inheritDimensions":"inheritNone","width":"{{Form.Logo.LogoPPTSmallWidth}}","height":"{{Form.Logo.LogoPPTSmallHeight}}","binding":"Form.Logo.LogoPPTSmall","disableUpdates":false,"type":"image"}},{"type":"shape","id":"40cd520c-7981-4b85-a90a-a64de46f623a","elementConfiguration":{"inheritDimensions":"inheritNone","width":"{{Form.Logo.LogoPPT_Width2}}","height":"{{Form.Logo.LogoPPT_Height2}}","binding":"Form.Logo.LogoPPTBlack","disableUpdates":false,"type":"image"}},{"type":"shape","id":"03028a47-8cf1-4772-b60b-639801d4e59c","elementConfiguration":{"inheritDimensions":"inheritNone","width":"{{Form.Logo.LogoPPTSmallWidth}}","height":"{{Form.Logo.LogoPPTSmallHeight}}","binding":"Form.Logo.LogoPPTSmall","disableUpdates":false,"type":"image"}},{"type":"shape","id":"b838a76d-06b8-406e-ae87-bd8c42cb5ec0","elementConfiguration":{"inheritDimensions":"inheritNone","width":"{{Form.Logo.LogoPPTWidth}}","height":"{{Form.Logo.LogoPPTHeight}}","binding":"Form.Logo.LogoPPT","disableUpdates":false,"type":"image"}},{"type":"shape","id":"ec547090-d177-43d7-b962-ed492d31c860","elementConfiguration":{"inheritDimensions":"inheritNone","width":"{{Form.Logo.LogoPPT_Width2}}","height":"{{Form.Logo.LogoPPT_Height2}}","binding":"Form.Logo.LogoPPT_White","disableUpdates":false,"type":"image"}},{"type":"shape","id":"61c05eb1-46c5-4e53-a704-72593f084add","elementConfiguration":{"inheritDimensions":"inheritNone","width":"{{Form.Logo.LogoPPTSmallWidth}}","height":"{{Form.Logo.LogoPPTSmallHeight}}","binding":"Form.Logo.LogoPPTSmallWhite","disableUpdates":false,"type":"image"}},{"type":"shape","id":"ab45209a-a7bf-4dcd-a556-ec82227449c3","elementConfiguration":{"inheritDimensions":"inheritNone","width":"{{Form.Logo.LogoPPTSmallWidth}}","height":"{{Form.Logo.LogoPPTSmallHeight}}","binding":"Form.Logo.LogoPPTSmallWhite","disableUpdates":false,"type":"image"}},{"type":"shape","id":"11736f04-4cb9-492c-a2d4-dc35cab9d2d2","elementConfiguration":{"inheritDimensions":"inheritNone","width":"{{Form.Logo.LogoPPT_Width2}}","height":"{{Form.Logo.LogoPPT_Height2}}","binding":"Form.Logo.LogoPPT_White","disableUpdates":false,"type":"image"}}],"transformationConfigurations":[],"templateName":"","templateDescription":"","enableDocumentContentUpdater":true,"version":"1.13"}]]></Templafy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0,"isValidatorEnabled":false,"isLocked":false,"elementsMetadata":[],"slideId":"637910471548509700","enableDocumentContentUpdater":true,"version":"1.13"}]]></TemplafySlideTemplateConfiguration>
</file>

<file path=customXml/item15.xml><?xml version="1.0" encoding="utf-8"?>
<TemplafySlideFormConfiguration><![CDATA[{"formFields":[],"formDataEntries":[]}]]></TemplafySlideFormConfiguration>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TemplafySlideTemplateConfiguration><![CDATA[{"slideVersion":0,"isValidatorEnabled":false,"isLocked":false,"elementsMetadata":[],"slideId":"637914799454929334","enableDocumentContentUpdater":true,"version":"1.13"}]]></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0,"isValidatorEnabled":false,"isLocked":false,"elementsMetadata":[],"slideId":"637914799455241930","enableDocumentContentUpdater":true,"version":"1.13"}]]></TemplafySlideTemplateConfiguration>
</file>

<file path=customXml/item2.xml><?xml version="1.0" encoding="utf-8"?>
<TemplafySlideFormConfiguration><![CDATA[{"formFields":[],"formDataEntries":[]}]]></TemplafySlideFormConfiguration>
</file>

<file path=customXml/item20.xml><?xml version="1.0" encoding="utf-8"?>
<TemplafyFormConfiguration><![CDATA[{"formFields":[{"dataSource":"LogoPowerPoint","displayColumn":"id","hideIfNoUserInteractionRequired":true,"distinct":true,"required":false,"autoSelectFirstOption":true,"helpTexts":{"prefix":"","postfix":""},"spacing":{},"type":"dropDown","name":"Logo","label":"Logo","fullyQualifiedName":"Logo"}],"formDataEntries":[{"name":"Logo","value":"Z2eF3iymXGQicZCtNG1OaA=="}]}]]></TemplafyFormConfiguration>
</file>

<file path=customXml/item21.xml><?xml version="1.0" encoding="utf-8"?>
<ct:contentTypeSchema xmlns:ct="http://schemas.microsoft.com/office/2006/metadata/contentType" xmlns:ma="http://schemas.microsoft.com/office/2006/metadata/properties/metaAttributes" ct:_="" ma:_="" ma:contentTypeName="Document" ma:contentTypeID="0x0101009C3CCF29AC71D4428C978BA42A6A441C" ma:contentTypeVersion="31" ma:contentTypeDescription="Een nieuw document maken." ma:contentTypeScope="" ma:versionID="08fcdbeb2871c85628b191b60714f011">
  <xsd:schema xmlns:xsd="http://www.w3.org/2001/XMLSchema" xmlns:xs="http://www.w3.org/2001/XMLSchema" xmlns:p="http://schemas.microsoft.com/office/2006/metadata/properties" xmlns:ns1="http://schemas.microsoft.com/sharepoint/v3" xmlns:ns2="aacb7df8-672f-46f2-977f-893ce5cef86b" xmlns:ns3="22a3f1e7-1ad8-4567-967d-700183da1d1b" targetNamespace="http://schemas.microsoft.com/office/2006/metadata/properties" ma:root="true" ma:fieldsID="24d34939b9d8ca4ebc6c79201e24bdec" ns1:_="" ns2:_="" ns3:_="">
    <xsd:import namespace="http://schemas.microsoft.com/sharepoint/v3"/>
    <xsd:import namespace="aacb7df8-672f-46f2-977f-893ce5cef86b"/>
    <xsd:import namespace="22a3f1e7-1ad8-4567-967d-700183da1d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Bedrijf" minOccurs="0"/>
                <xsd:element ref="ns2:Taal"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Eigenschappen van het geïntegreerd beleid voor naleving" ma:hidden="true" ma:internalName="_ip_UnifiedCompliancePolicyProperties">
      <xsd:simpleType>
        <xsd:restriction base="dms:Note"/>
      </xsd:simpleType>
    </xsd:element>
    <xsd:element name="_ip_UnifiedCompliancePolicyUIAction" ma:index="19"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b7df8-672f-46f2-977f-893ce5cef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Bedrijf" ma:index="20" nillable="true" ma:displayName="Bedrijf" ma:internalName="Bedrijf">
      <xsd:simpleType>
        <xsd:restriction base="dms:Text">
          <xsd:maxLength value="255"/>
        </xsd:restriction>
      </xsd:simpleType>
    </xsd:element>
    <xsd:element name="Taal" ma:index="21" nillable="true" ma:displayName="Taal" ma:format="Dropdown" ma:internalName="Taal">
      <xsd:simpleType>
        <xsd:restriction base="dms:Text">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a3f1e7-1ad8-4567-967d-700183da1d1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TemplafySlideTemplateConfiguration><![CDATA[{"slideVersion":0,"isValidatorEnabled":false,"isLocked":false,"elementsMetadata":[],"slideId":"637910471548197205","enableDocumentContentUpdater":true,"version":"1.13"}]]></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0,"isValidatorEnabled":false,"isLocked":false,"elementsMetadata":[],"slideId":"638096330520987952","enableDocumentContentUpdater":true,"version":"1.13"}]]></TemplafySlideTemplateConfiguration>
</file>

<file path=customXml/item25.xml><?xml version="1.0" encoding="utf-8"?>
<TemplafySlideTemplateConfiguration><![CDATA[{"slideVersion":0,"isValidatorEnabled":false,"isLocked":false,"elementsMetadata":[],"slideId":"638065154102748986","enableDocumentContentUpdater":true,"version":"1.13"}]]></TemplafySlideTemplateConfiguration>
</file>

<file path=customXml/item26.xml><?xml version="1.0" encoding="utf-8"?>
<TemplafySlideTemplateConfiguration><![CDATA[{"slideVersion":0,"isValidatorEnabled":false,"isLocked":false,"elementsMetadata":[],"slideId":"637910471548040951","enableDocumentContentUpdater":true,"version":"1.13"}]]></TemplafySlideTemplateConfiguration>
</file>

<file path=customXml/item27.xml><?xml version="1.0" encoding="utf-8"?>
<TemplafySlideTemplateConfiguration><![CDATA[{"slideVersion":0,"isValidatorEnabled":false,"isLocked":false,"elementsMetadata":[],"slideId":"637914799455398208","enableDocumentContentUpdater":true,"version":"1.13"}]]></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al xmlns="aacb7df8-672f-46f2-977f-893ce5cef86b" xsi:nil="true"/>
    <_ip_UnifiedCompliancePolicyProperties xmlns="http://schemas.microsoft.com/sharepoint/v3" xsi:nil="true"/>
    <Bedrijf xmlns="aacb7df8-672f-46f2-977f-893ce5cef86b" xsi:nil="true"/>
  </documentManagement>
</p:properties>
</file>

<file path=customXml/item6.xml><?xml version="1.0" encoding="utf-8"?>
<TemplafySlideTemplateConfiguration><![CDATA[{"slideVersion":0,"isValidatorEnabled":false,"isLocked":false,"elementsMetadata":[],"slideId":"638065154102592755","enableDocumentContentUpdater":true,"version":"1.13"}]]></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0,"isValidatorEnabled":false,"isLocked":false,"elementsMetadata":[],"slideId":"638065154102749068","enableDocumentContentUpdater":true,"version":"1.13"}]]></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FB678EB9-5519-4DFC-AC78-E5650D9830DE}">
  <ds:schemaRefs/>
</ds:datastoreItem>
</file>

<file path=customXml/itemProps10.xml><?xml version="1.0" encoding="utf-8"?>
<ds:datastoreItem xmlns:ds="http://schemas.openxmlformats.org/officeDocument/2006/customXml" ds:itemID="{DD4A4436-2489-4947-982C-E5326A5D4E82}">
  <ds:schemaRefs/>
</ds:datastoreItem>
</file>

<file path=customXml/itemProps11.xml><?xml version="1.0" encoding="utf-8"?>
<ds:datastoreItem xmlns:ds="http://schemas.openxmlformats.org/officeDocument/2006/customXml" ds:itemID="{2511B040-502F-4087-AE33-8BF5F823DAAC}">
  <ds:schemaRefs/>
</ds:datastoreItem>
</file>

<file path=customXml/itemProps12.xml><?xml version="1.0" encoding="utf-8"?>
<ds:datastoreItem xmlns:ds="http://schemas.openxmlformats.org/officeDocument/2006/customXml" ds:itemID="{DE2D74B5-7003-498A-9B48-261A6C907E88}">
  <ds:schemaRefs/>
</ds:datastoreItem>
</file>

<file path=customXml/itemProps13.xml><?xml version="1.0" encoding="utf-8"?>
<ds:datastoreItem xmlns:ds="http://schemas.openxmlformats.org/officeDocument/2006/customXml" ds:itemID="{04723C16-F864-456D-9504-001C0D4533D4}">
  <ds:schemaRefs/>
</ds:datastoreItem>
</file>

<file path=customXml/itemProps14.xml><?xml version="1.0" encoding="utf-8"?>
<ds:datastoreItem xmlns:ds="http://schemas.openxmlformats.org/officeDocument/2006/customXml" ds:itemID="{7120D989-3C83-431F-A31F-A844B2206163}">
  <ds:schemaRefs/>
</ds:datastoreItem>
</file>

<file path=customXml/itemProps15.xml><?xml version="1.0" encoding="utf-8"?>
<ds:datastoreItem xmlns:ds="http://schemas.openxmlformats.org/officeDocument/2006/customXml" ds:itemID="{47ADF2E6-B50F-4DE1-A131-96CA45901A5A}">
  <ds:schemaRefs/>
</ds:datastoreItem>
</file>

<file path=customXml/itemProps16.xml><?xml version="1.0" encoding="utf-8"?>
<ds:datastoreItem xmlns:ds="http://schemas.openxmlformats.org/officeDocument/2006/customXml" ds:itemID="{CA0C02DB-13BD-4C70-A36C-4E0C1B4A713E}">
  <ds:schemaRefs>
    <ds:schemaRef ds:uri="http://schemas.microsoft.com/sharepoint/v3/contenttype/forms"/>
  </ds:schemaRefs>
</ds:datastoreItem>
</file>

<file path=customXml/itemProps17.xml><?xml version="1.0" encoding="utf-8"?>
<ds:datastoreItem xmlns:ds="http://schemas.openxmlformats.org/officeDocument/2006/customXml" ds:itemID="{84E839F1-E1D2-4A6A-8B5B-76E87D8BC3DE}">
  <ds:schemaRefs/>
</ds:datastoreItem>
</file>

<file path=customXml/itemProps18.xml><?xml version="1.0" encoding="utf-8"?>
<ds:datastoreItem xmlns:ds="http://schemas.openxmlformats.org/officeDocument/2006/customXml" ds:itemID="{E62EA67E-193E-47B5-B597-2071FBFE882B}">
  <ds:schemaRefs/>
</ds:datastoreItem>
</file>

<file path=customXml/itemProps19.xml><?xml version="1.0" encoding="utf-8"?>
<ds:datastoreItem xmlns:ds="http://schemas.openxmlformats.org/officeDocument/2006/customXml" ds:itemID="{B8F3DA6E-92E6-4653-A966-21B1D6F1BC03}">
  <ds:schemaRefs/>
</ds:datastoreItem>
</file>

<file path=customXml/itemProps2.xml><?xml version="1.0" encoding="utf-8"?>
<ds:datastoreItem xmlns:ds="http://schemas.openxmlformats.org/officeDocument/2006/customXml" ds:itemID="{ADBC14B6-AB9C-4EE4-AA9E-7471A9B89909}">
  <ds:schemaRefs/>
</ds:datastoreItem>
</file>

<file path=customXml/itemProps20.xml><?xml version="1.0" encoding="utf-8"?>
<ds:datastoreItem xmlns:ds="http://schemas.openxmlformats.org/officeDocument/2006/customXml" ds:itemID="{F6F60DA4-B48E-4AC5-BEB5-DA3265DA113C}">
  <ds:schemaRefs/>
</ds:datastoreItem>
</file>

<file path=customXml/itemProps21.xml><?xml version="1.0" encoding="utf-8"?>
<ds:datastoreItem xmlns:ds="http://schemas.openxmlformats.org/officeDocument/2006/customXml" ds:itemID="{8CEB7C51-0AC8-4F8C-854B-B56658AD5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b7df8-672f-46f2-977f-893ce5cef86b"/>
    <ds:schemaRef ds:uri="22a3f1e7-1ad8-4567-967d-700183da1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2.xml><?xml version="1.0" encoding="utf-8"?>
<ds:datastoreItem xmlns:ds="http://schemas.openxmlformats.org/officeDocument/2006/customXml" ds:itemID="{D3CCB4CD-9FBA-4673-82C4-1275D7A40D99}">
  <ds:schemaRefs/>
</ds:datastoreItem>
</file>

<file path=customXml/itemProps23.xml><?xml version="1.0" encoding="utf-8"?>
<ds:datastoreItem xmlns:ds="http://schemas.openxmlformats.org/officeDocument/2006/customXml" ds:itemID="{5ABB183D-B2F2-415E-9024-FE8FC3691196}">
  <ds:schemaRefs/>
</ds:datastoreItem>
</file>

<file path=customXml/itemProps24.xml><?xml version="1.0" encoding="utf-8"?>
<ds:datastoreItem xmlns:ds="http://schemas.openxmlformats.org/officeDocument/2006/customXml" ds:itemID="{A40A83B0-393E-404D-A2E6-74AF0A2B55ED}">
  <ds:schemaRefs/>
</ds:datastoreItem>
</file>

<file path=customXml/itemProps25.xml><?xml version="1.0" encoding="utf-8"?>
<ds:datastoreItem xmlns:ds="http://schemas.openxmlformats.org/officeDocument/2006/customXml" ds:itemID="{69EF89B5-D419-4AC3-9124-5C347603C8C3}">
  <ds:schemaRefs/>
</ds:datastoreItem>
</file>

<file path=customXml/itemProps26.xml><?xml version="1.0" encoding="utf-8"?>
<ds:datastoreItem xmlns:ds="http://schemas.openxmlformats.org/officeDocument/2006/customXml" ds:itemID="{EBCC1A41-2D6D-4E11-856A-CDE480C49392}">
  <ds:schemaRefs/>
</ds:datastoreItem>
</file>

<file path=customXml/itemProps27.xml><?xml version="1.0" encoding="utf-8"?>
<ds:datastoreItem xmlns:ds="http://schemas.openxmlformats.org/officeDocument/2006/customXml" ds:itemID="{963A5401-B5BA-4BF8-A30E-6E2A6E9297A7}">
  <ds:schemaRefs/>
</ds:datastoreItem>
</file>

<file path=customXml/itemProps3.xml><?xml version="1.0" encoding="utf-8"?>
<ds:datastoreItem xmlns:ds="http://schemas.openxmlformats.org/officeDocument/2006/customXml" ds:itemID="{C55A3786-629D-45CE-A3C4-535933DC9870}">
  <ds:schemaRefs/>
</ds:datastoreItem>
</file>

<file path=customXml/itemProps4.xml><?xml version="1.0" encoding="utf-8"?>
<ds:datastoreItem xmlns:ds="http://schemas.openxmlformats.org/officeDocument/2006/customXml" ds:itemID="{43038F1A-B00B-4E6D-8FA1-D4E3B8C52E9F}">
  <ds:schemaRefs/>
</ds:datastoreItem>
</file>

<file path=customXml/itemProps5.xml><?xml version="1.0" encoding="utf-8"?>
<ds:datastoreItem xmlns:ds="http://schemas.openxmlformats.org/officeDocument/2006/customXml" ds:itemID="{A6C44B17-4605-4067-96ED-FF226EBEF076}">
  <ds:schemaRefs>
    <ds:schemaRef ds:uri="http://schemas.openxmlformats.org/package/2006/metadata/core-properties"/>
    <ds:schemaRef ds:uri="http://schemas.microsoft.com/sharepoint/v3"/>
    <ds:schemaRef ds:uri="http://purl.org/dc/terms/"/>
    <ds:schemaRef ds:uri="http://schemas.microsoft.com/office/2006/documentManagement/types"/>
    <ds:schemaRef ds:uri="aacb7df8-672f-46f2-977f-893ce5cef86b"/>
    <ds:schemaRef ds:uri="http://schemas.microsoft.com/office/infopath/2007/PartnerControls"/>
    <ds:schemaRef ds:uri="http://purl.org/dc/elements/1.1/"/>
    <ds:schemaRef ds:uri="http://schemas.microsoft.com/office/2006/metadata/properties"/>
    <ds:schemaRef ds:uri="22a3f1e7-1ad8-4567-967d-700183da1d1b"/>
    <ds:schemaRef ds:uri="http://www.w3.org/XML/1998/namespace"/>
    <ds:schemaRef ds:uri="http://purl.org/dc/dcmitype/"/>
  </ds:schemaRefs>
</ds:datastoreItem>
</file>

<file path=customXml/itemProps6.xml><?xml version="1.0" encoding="utf-8"?>
<ds:datastoreItem xmlns:ds="http://schemas.openxmlformats.org/officeDocument/2006/customXml" ds:itemID="{E7CA2743-AFB0-47C1-AB6C-7BB684732457}">
  <ds:schemaRefs/>
</ds:datastoreItem>
</file>

<file path=customXml/itemProps7.xml><?xml version="1.0" encoding="utf-8"?>
<ds:datastoreItem xmlns:ds="http://schemas.openxmlformats.org/officeDocument/2006/customXml" ds:itemID="{0A848CE1-37C1-4AFE-93DF-8CF156D4FC8E}">
  <ds:schemaRefs/>
</ds:datastoreItem>
</file>

<file path=customXml/itemProps8.xml><?xml version="1.0" encoding="utf-8"?>
<ds:datastoreItem xmlns:ds="http://schemas.openxmlformats.org/officeDocument/2006/customXml" ds:itemID="{52C78FF4-00BC-4DC1-9F0F-207CF5CB158F}">
  <ds:schemaRefs/>
</ds:datastoreItem>
</file>

<file path=customXml/itemProps9.xml><?xml version="1.0" encoding="utf-8"?>
<ds:datastoreItem xmlns:ds="http://schemas.openxmlformats.org/officeDocument/2006/customXml" ds:itemID="{07FFDB42-EB20-4CC7-97A5-3E45069361FF}">
  <ds:schemaRefs/>
</ds:datastoreItem>
</file>

<file path=docProps/app.xml><?xml version="1.0" encoding="utf-8"?>
<Properties xmlns="http://schemas.openxmlformats.org/officeDocument/2006/extended-properties" xmlns:vt="http://schemas.openxmlformats.org/officeDocument/2006/docPropsVTypes">
  <Template>Universität Bern</Template>
  <TotalTime>0</TotalTime>
  <Words>2769</Words>
  <Application>Microsoft Office PowerPoint</Application>
  <PresentationFormat>Breitbild</PresentationFormat>
  <Paragraphs>346</Paragraphs>
  <Slides>29</Slides>
  <Notes>29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ArialMT</vt:lpstr>
      <vt:lpstr>Calibri</vt:lpstr>
      <vt:lpstr>Symbol</vt:lpstr>
      <vt:lpstr>Times</vt:lpstr>
      <vt:lpstr>Universität Bern</vt:lpstr>
      <vt:lpstr>Fortbildungsanlass Schulter, 13.11.25</vt:lpstr>
      <vt:lpstr>Inhalt</vt:lpstr>
      <vt:lpstr>Anamnese</vt:lpstr>
      <vt:lpstr>Palpation</vt:lpstr>
      <vt:lpstr>BeSos</vt:lpstr>
      <vt:lpstr>BeSos</vt:lpstr>
      <vt:lpstr>Schulterbefund I</vt:lpstr>
      <vt:lpstr>Schulterbefund I</vt:lpstr>
      <vt:lpstr>Schulterbefund I</vt:lpstr>
      <vt:lpstr>Schulterbefund I</vt:lpstr>
      <vt:lpstr>BeSos</vt:lpstr>
      <vt:lpstr>BeSos</vt:lpstr>
      <vt:lpstr>Scapulo-thorakales Setting</vt:lpstr>
      <vt:lpstr>Scapulo-thorakales Setting</vt:lpstr>
      <vt:lpstr>Scapulo-thorakales Setting</vt:lpstr>
      <vt:lpstr>BeSos</vt:lpstr>
      <vt:lpstr>Spezifische Testung</vt:lpstr>
      <vt:lpstr>Spezifische Testung</vt:lpstr>
      <vt:lpstr>BeSos</vt:lpstr>
      <vt:lpstr>Spezifische Testung</vt:lpstr>
      <vt:lpstr>Spezifische Testung</vt:lpstr>
      <vt:lpstr>Spezifische Testung</vt:lpstr>
      <vt:lpstr>BeSos</vt:lpstr>
      <vt:lpstr>Spezifische Testung</vt:lpstr>
      <vt:lpstr>BeSos</vt:lpstr>
      <vt:lpstr>Spezifische Testung</vt:lpstr>
      <vt:lpstr>Spezifische Testung</vt:lpstr>
      <vt:lpstr>Spezifische Testung</vt:lpstr>
      <vt:lpstr>BeSos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Fortbildungsanlass Schulter, 13.11.25</dc:title>
  <dc:creator>Simon Steppacher</dc:creator>
  <cp:lastModifiedBy>Gunti, Annina</cp:lastModifiedBy>
  <cp:revision>74</cp:revision>
  <dcterms:created xsi:type="dcterms:W3CDTF">2025-06-06T10:18:07Z</dcterms:created>
  <dcterms:modified xsi:type="dcterms:W3CDTF">2025-11-12T20:58:51Z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0x0101009C3CCF29AC71D4428C978BA42A6A441C</vt:lpwstr>
  </property>
  <property fmtid="{D5CDD505-2E9C-101B-9397-08002B2CF9AE}" pid="3" name="TemplafyTimeStamp">
    <vt:lpwstr>2023-01-19T10:22:57.0502219Z</vt:lpwstr>
  </property>
  <property fmtid="{D5CDD505-2E9C-101B-9397-08002B2CF9AE}" pid="4" name="TemplafyTenantId">
    <vt:lpwstr>unibern</vt:lpwstr>
  </property>
  <property fmtid="{D5CDD505-2E9C-101B-9397-08002B2CF9AE}" pid="5" name="TemplafyTemplateId">
    <vt:lpwstr>638065154097135400</vt:lpwstr>
  </property>
  <property fmtid="{D5CDD505-2E9C-101B-9397-08002B2CF9AE}" pid="6" name="TemplafyUserProfileId">
    <vt:lpwstr>638041179443822277</vt:lpwstr>
  </property>
  <property fmtid="{D5CDD505-2E9C-101B-9397-08002B2CF9AE}" pid="7" name="TemplafyLanguageCode">
    <vt:lpwstr>de-DE</vt:lpwstr>
  </property>
</Properties>
</file>