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8"/>
  </p:sldMasterIdLst>
  <p:notesMasterIdLst>
    <p:notesMasterId r:id="rId78"/>
  </p:notesMasterIdLst>
  <p:handoutMasterIdLst>
    <p:handoutMasterId r:id="rId79"/>
  </p:handoutMasterIdLst>
  <p:sldIdLst>
    <p:sldId id="1377" r:id="rId29"/>
    <p:sldId id="1419" r:id="rId30"/>
    <p:sldId id="1422" r:id="rId31"/>
    <p:sldId id="1380" r:id="rId32"/>
    <p:sldId id="1381" r:id="rId33"/>
    <p:sldId id="1383" r:id="rId34"/>
    <p:sldId id="1382" r:id="rId35"/>
    <p:sldId id="1379" r:id="rId36"/>
    <p:sldId id="1420" r:id="rId37"/>
    <p:sldId id="1410" r:id="rId38"/>
    <p:sldId id="1388" r:id="rId39"/>
    <p:sldId id="1409" r:id="rId40"/>
    <p:sldId id="1413" r:id="rId41"/>
    <p:sldId id="1391" r:id="rId42"/>
    <p:sldId id="1412" r:id="rId43"/>
    <p:sldId id="1411" r:id="rId44"/>
    <p:sldId id="1394" r:id="rId45"/>
    <p:sldId id="1416" r:id="rId46"/>
    <p:sldId id="1417" r:id="rId47"/>
    <p:sldId id="1418" r:id="rId48"/>
    <p:sldId id="1421" r:id="rId49"/>
    <p:sldId id="1385" r:id="rId50"/>
    <p:sldId id="1390" r:id="rId51"/>
    <p:sldId id="1392" r:id="rId52"/>
    <p:sldId id="1384" r:id="rId53"/>
    <p:sldId id="1424" r:id="rId54"/>
    <p:sldId id="1423" r:id="rId55"/>
    <p:sldId id="1395" r:id="rId56"/>
    <p:sldId id="1397" r:id="rId57"/>
    <p:sldId id="1396" r:id="rId58"/>
    <p:sldId id="1398" r:id="rId59"/>
    <p:sldId id="1425" r:id="rId60"/>
    <p:sldId id="1426" r:id="rId61"/>
    <p:sldId id="1427" r:id="rId62"/>
    <p:sldId id="1402" r:id="rId63"/>
    <p:sldId id="1403" r:id="rId64"/>
    <p:sldId id="1429" r:id="rId65"/>
    <p:sldId id="1404" r:id="rId66"/>
    <p:sldId id="1405" r:id="rId67"/>
    <p:sldId id="1406" r:id="rId68"/>
    <p:sldId id="1401" r:id="rId69"/>
    <p:sldId id="1400" r:id="rId70"/>
    <p:sldId id="1407" r:id="rId71"/>
    <p:sldId id="1408" r:id="rId72"/>
    <p:sldId id="1428" r:id="rId73"/>
    <p:sldId id="1430" r:id="rId74"/>
    <p:sldId id="1431" r:id="rId75"/>
    <p:sldId id="1414" r:id="rId76"/>
    <p:sldId id="1415" r:id="rId77"/>
  </p:sldIdLst>
  <p:sldSz cx="12192000" cy="6858000"/>
  <p:notesSz cx="6858000" cy="9144000"/>
  <p:custDataLst>
    <p:tags r:id="rId8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363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3" autoAdjust="0"/>
    <p:restoredTop sz="77674" autoAdjust="0"/>
  </p:normalViewPr>
  <p:slideViewPr>
    <p:cSldViewPr snapToGrid="0">
      <p:cViewPr>
        <p:scale>
          <a:sx n="77" d="100"/>
          <a:sy n="77" d="100"/>
        </p:scale>
        <p:origin x="222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7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33.xml"/><Relationship Id="rId82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customXml" Target="../customXml/item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EC8DEC0-8A32-43A1-BA05-112829F09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0AC7E2-1702-4EAF-9FCB-9AFA32F1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C6C8-3B48-40FE-AE07-9A7B4FBEEFA7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A187C2-C673-4EE6-8B86-D62E0CEF7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EF8C50-A5BE-499F-8B46-B35D42DB6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8AC2B-DEEC-4141-AEC2-D6E517075CC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3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6EE4-0423-44AC-AE13-05F4902F744A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8F672-13E3-4BCD-A65F-F9D66C29D5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85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16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51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24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Medialisierung</a:t>
            </a:r>
            <a:r>
              <a:rPr lang="de-CH" dirty="0" smtClean="0"/>
              <a:t> </a:t>
            </a:r>
            <a:r>
              <a:rPr lang="de-CH" dirty="0" err="1" smtClean="0"/>
              <a:t>Rotatorenzentrum</a:t>
            </a:r>
            <a:r>
              <a:rPr lang="de-CH" dirty="0" smtClean="0"/>
              <a:t> -&gt; mehr </a:t>
            </a:r>
            <a:r>
              <a:rPr lang="de-CH" dirty="0" err="1" smtClean="0"/>
              <a:t>Deltarecruitment</a:t>
            </a:r>
            <a:endParaRPr lang="de-CH" dirty="0" smtClean="0"/>
          </a:p>
          <a:p>
            <a:r>
              <a:rPr lang="de-CH" dirty="0" err="1" smtClean="0"/>
              <a:t>Distalisieurng</a:t>
            </a:r>
            <a:r>
              <a:rPr lang="de-CH" baseline="0" dirty="0" smtClean="0"/>
              <a:t> -&gt; mehr </a:t>
            </a:r>
            <a:r>
              <a:rPr lang="de-CH" baseline="0" dirty="0" err="1" smtClean="0"/>
              <a:t>vorspannung</a:t>
            </a:r>
            <a:endParaRPr lang="de-CH" baseline="0" dirty="0" smtClean="0"/>
          </a:p>
          <a:p>
            <a:r>
              <a:rPr lang="de-CH" baseline="0" dirty="0" smtClean="0"/>
              <a:t>Grösserer Hebelarm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4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7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9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95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002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78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37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672-13E3-4BCD-A65F-F9D66C29D58F}" type="slidenum">
              <a:rPr lang="nl-NL" smtClean="0"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13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ema and date">
            <a:extLst>
              <a:ext uri="{FF2B5EF4-FFF2-40B4-BE49-F238E27FC236}">
                <a16:creationId xmlns:a16="http://schemas.microsoft.com/office/drawing/2014/main" id="{94831998-42DA-45E3-9D77-62123369D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278" y="5384799"/>
            <a:ext cx="10790872" cy="37641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en-US" noProof="0" dirty="0"/>
              <a:t>Affiliation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34DAC06-C0CC-40CA-AFC3-16063BE4C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960" y="1955322"/>
            <a:ext cx="10515600" cy="1508760"/>
          </a:xfrm>
        </p:spPr>
        <p:txBody>
          <a:bodyPr tIns="108000">
            <a:noAutofit/>
          </a:bodyPr>
          <a:lstStyle>
            <a:lvl1pPr marL="0" indent="0" algn="l">
              <a:lnSpc>
                <a:spcPct val="90000"/>
              </a:lnSpc>
              <a:buNone/>
              <a:defRPr sz="4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noProof="0" dirty="0"/>
              <a:t>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8135589-86E2-4710-BA06-A9C3BB9B5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880" y="290873"/>
            <a:ext cx="10515600" cy="11823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err="1"/>
              <a:t>Anlass</a:t>
            </a:r>
            <a:r>
              <a:rPr lang="en-US" noProof="0" dirty="0"/>
              <a:t/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Name">
            <a:extLst>
              <a:ext uri="{FF2B5EF4-FFF2-40B4-BE49-F238E27FC236}">
                <a16:creationId xmlns:a16="http://schemas.microsoft.com/office/drawing/2014/main" id="{F7BBEF40-94F7-ABCA-E772-7C4B83D4B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6400" y="4639624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20000"/>
              </a:lnSpc>
              <a:buNone/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Autoren</a:t>
            </a:r>
            <a:endParaRPr lang="en-US" noProof="0" dirty="0"/>
          </a:p>
        </p:txBody>
      </p:sp>
      <p:cxnSp>
        <p:nvCxnSpPr>
          <p:cNvPr id="3" name="Red line">
            <a:extLst>
              <a:ext uri="{FF2B5EF4-FFF2-40B4-BE49-F238E27FC236}">
                <a16:creationId xmlns:a16="http://schemas.microsoft.com/office/drawing/2014/main" id="{F0624B72-CA48-123B-C362-137C9DC268E3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600"/>
              </a:spcAft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684000">
              <a:spcAft>
                <a:spcPts val="600"/>
              </a:spcAft>
              <a:defRPr sz="260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 dirty="0"/>
              <a:t>Inhalt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920BAB7-1FB4-4BAB-8FD4-CB13A5B44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79148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Tex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>
              <a:spcAft>
                <a:spcPts val="600"/>
              </a:spcAft>
              <a:buFont typeface="Symbol" pitchFamily="2" charset="2"/>
              <a:buChar char="-"/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892175" indent="-401638">
              <a:spcAft>
                <a:spcPts val="600"/>
              </a:spcAft>
              <a:buFont typeface="Symbol" pitchFamily="2" charset="2"/>
              <a:buChar char="-"/>
              <a:tabLst/>
              <a:defRPr sz="2200" baseline="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 dirty="0"/>
              <a:t>Ebene 1</a:t>
            </a:r>
          </a:p>
          <a:p>
            <a:pPr lvl="2"/>
            <a:r>
              <a:rPr lang="de-CH" noProof="0" dirty="0"/>
              <a:t>Ebene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920BAB7-1FB4-4BAB-8FD4-CB13A5B44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7696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/Untertitel/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right">
            <a:extLst>
              <a:ext uri="{FF2B5EF4-FFF2-40B4-BE49-F238E27FC236}">
                <a16:creationId xmlns:a16="http://schemas.microsoft.com/office/drawing/2014/main" id="{06CD3D0C-D4D1-4875-BB7B-BDA878B428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27800" y="2038985"/>
            <a:ext cx="5057480" cy="4351338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Font typeface="Arial" panose="020B0604020202020204" pitchFamily="34" charset="0"/>
              <a:buNone/>
              <a:defRPr sz="2600" spc="20" baseline="0"/>
            </a:lvl1pPr>
          </a:lstStyle>
          <a:p>
            <a:pPr lvl="0"/>
            <a:r>
              <a:rPr lang="de-CH" noProof="0" dirty="0"/>
              <a:t>Inhalt</a:t>
            </a:r>
          </a:p>
          <a:p>
            <a:pPr algn="l"/>
            <a:endParaRPr lang="de-CH" noProof="0" dirty="0"/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AC0B7127-FA76-4553-9FAF-1E1BE6C7AC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71880" y="2038985"/>
            <a:ext cx="5181600" cy="4351338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600" spc="20" baseline="0"/>
            </a:lvl1pPr>
          </a:lstStyle>
          <a:p>
            <a:pPr lvl="0"/>
            <a:r>
              <a:rPr lang="de-CH" noProof="0" dirty="0"/>
              <a:t>Inhalt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43EB6CE-14F4-412E-8770-2B868A8B9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214DED6-35DF-4092-8EEE-D8D0D693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444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 mit Tex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1422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600"/>
              </a:spcAft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684000">
              <a:spcAft>
                <a:spcPts val="600"/>
              </a:spcAft>
              <a:defRPr sz="260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 dirty="0"/>
              <a:t>Inhalt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82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" descr="{&quot;templafy&quot;:{&quot;id&quot;:&quot;cb7156ac-7a35-4f44-8d34-c16141d206a2&quot;}}">
            <a:extLst>
              <a:ext uri="{FF2B5EF4-FFF2-40B4-BE49-F238E27FC236}">
                <a16:creationId xmlns:a16="http://schemas.microsoft.com/office/drawing/2014/main" id="{C8A7B36A-B3BC-45C2-A59F-40A3507CDE25}"/>
              </a:ext>
            </a:extLst>
          </p:cNvPr>
          <p:cNvSpPr/>
          <p:nvPr userDrawn="1"/>
        </p:nvSpPr>
        <p:spPr>
          <a:xfrm>
            <a:off x="1342800" y="6444000"/>
            <a:ext cx="1615873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sz="12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B41C1E1-CEB7-486D-9162-CFFACABF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CH" noProof="0" dirty="0"/>
              <a:t>Text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89BBD91-FA68-409D-B381-32B864E6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0" y="290873"/>
            <a:ext cx="10515600" cy="749575"/>
          </a:xfrm>
          <a:prstGeom prst="rect">
            <a:avLst/>
          </a:prstGeom>
        </p:spPr>
        <p:txBody>
          <a:bodyPr vert="horz" lIns="91440" tIns="90000" rIns="91440" bIns="45720" rtlCol="0" anchor="t">
            <a:noAutofit/>
          </a:bodyPr>
          <a:lstStyle/>
          <a:p>
            <a:r>
              <a:rPr lang="de-CH" noProof="0" dirty="0"/>
              <a:t>Titel </a:t>
            </a:r>
          </a:p>
        </p:txBody>
      </p:sp>
      <p:pic>
        <p:nvPicPr>
          <p:cNvPr id="877164658" name="Logo" descr="{&quot;templafy&quot;:{&quot;id&quot;:&quot;be5a5bb7-858a-4b1f-b2a4-f92c4b30d4ec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0" y="306000"/>
            <a:ext cx="1148400" cy="720000"/>
          </a:xfrm>
          <a:prstGeom prst="rect">
            <a:avLst/>
          </a:prstGeom>
        </p:spPr>
      </p:pic>
      <p:cxnSp>
        <p:nvCxnSpPr>
          <p:cNvPr id="13" name="Red line">
            <a:extLst>
              <a:ext uri="{FF2B5EF4-FFF2-40B4-BE49-F238E27FC236}">
                <a16:creationId xmlns:a16="http://schemas.microsoft.com/office/drawing/2014/main" id="{ADA05145-5711-4522-8D2E-644F05000567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6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54" r:id="rId2"/>
    <p:sldLayoutId id="2147483722" r:id="rId3"/>
    <p:sldLayoutId id="2147483680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tx1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0000"/>
        </a:buClr>
        <a:buFontTx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2200" kern="1200">
          <a:solidFill>
            <a:schemeClr val="tx1"/>
          </a:solidFill>
          <a:latin typeface="ArialMT"/>
          <a:ea typeface="+mn-ea"/>
          <a:cs typeface="+mn-cs"/>
        </a:defRPr>
      </a:lvl3pPr>
      <a:lvl4pPr marL="6840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Symbol" pitchFamily="2" charset="2"/>
        <a:buNone/>
        <a:defRPr sz="2200" kern="1200">
          <a:solidFill>
            <a:schemeClr val="tx1"/>
          </a:solidFill>
          <a:latin typeface="ArialMT"/>
          <a:ea typeface="+mn-ea"/>
          <a:cs typeface="+mn-cs"/>
        </a:defRPr>
      </a:lvl4pPr>
      <a:lvl5pPr marL="133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8395214F-01D7-07D5-ADE5-55E6A041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Fallbeispiele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7A2B7C-7C8D-3483-BAD2-CBF64F96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Fortbildungsanlass Schulter für Hausärztinnen und Hausärzte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4DF3D2-89BF-2410-F1F5-9F971E00CA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82750" y="4640263"/>
            <a:ext cx="10509250" cy="376237"/>
          </a:xfrm>
        </p:spPr>
        <p:txBody>
          <a:bodyPr/>
          <a:lstStyle/>
          <a:p>
            <a:r>
              <a:rPr lang="de-DE" dirty="0" smtClean="0"/>
              <a:t>PD Dr. Michael Schär, Dr. Helen Moser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31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Schulterschmerzen seit 2 Jahren</a:t>
            </a:r>
          </a:p>
          <a:p>
            <a:r>
              <a:rPr lang="de-CH" dirty="0" smtClean="0"/>
              <a:t>Konservative Therapie mit Physiotherapie und Infiltrationen</a:t>
            </a:r>
          </a:p>
          <a:p>
            <a:r>
              <a:rPr lang="de-CH" dirty="0" smtClean="0"/>
              <a:t>Täglicher Analgetika Bedarf, Nachruhestörung durch Schmerzen</a:t>
            </a:r>
          </a:p>
          <a:p>
            <a:endParaRPr lang="de-CH" dirty="0" smtClean="0"/>
          </a:p>
          <a:p>
            <a:r>
              <a:rPr lang="de-CH" dirty="0" smtClean="0"/>
              <a:t>Untersuchung: Alle aktiven und passiven Bewegungen schmerzhaft und eingeschränkt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92-Jährig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903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332" y="2043111"/>
            <a:ext cx="5972293" cy="435133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2: 92-Jährig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466013" y="3618616"/>
            <a:ext cx="43985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Weitere Abklärungen?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8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Fall 2: 92-Jährig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535" y="2043113"/>
            <a:ext cx="521260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4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omechanics of anatomic and reverse shoulder arthroplasty in: EFORT Open  Reviews Volume 6 Issue 10 (202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5"/>
          <a:stretch/>
        </p:blipFill>
        <p:spPr bwMode="auto">
          <a:xfrm>
            <a:off x="307975" y="1247384"/>
            <a:ext cx="6684612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488668"/>
            <a:ext cx="598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Goetti</a:t>
            </a:r>
            <a:r>
              <a:rPr lang="de-CH" dirty="0" smtClean="0"/>
              <a:t>+ </a:t>
            </a:r>
            <a:r>
              <a:rPr lang="de-CH" dirty="0" err="1" smtClean="0"/>
              <a:t>Effort</a:t>
            </a:r>
            <a:r>
              <a:rPr lang="de-CH" dirty="0" smtClean="0"/>
              <a:t> open </a:t>
            </a:r>
            <a:r>
              <a:rPr lang="de-CH" dirty="0" err="1" smtClean="0"/>
              <a:t>reviews</a:t>
            </a:r>
            <a:r>
              <a:rPr lang="de-CH" dirty="0" smtClean="0"/>
              <a:t> 2021/ Ingrassia+IJIDeM2017</a:t>
            </a:r>
            <a:endParaRPr lang="de-CH" dirty="0"/>
          </a:p>
        </p:txBody>
      </p:sp>
      <p:sp>
        <p:nvSpPr>
          <p:cNvPr id="6" name="AutoShape 4" descr="The Evolution of Reverse Shoulder Arthroplasty: A Review of Complications  and the Rising Concern of Overuse | British Journal of Hospital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8202" name="Picture 10" descr="Biomechanical analysis of the humeral tray positioning in reverse shoulder  arthroplasty design | International Journal on Interactive Design and  Manufacturing (IJIDe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39" y="2347521"/>
            <a:ext cx="36957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Funktion der Inversen Schulterprothese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820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«Arthrose Typen»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9" y="1745297"/>
            <a:ext cx="2604745" cy="32302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81" y="1713292"/>
            <a:ext cx="2452603" cy="3230259"/>
          </a:xfrm>
          <a:prstGeom prst="rect">
            <a:avLst/>
          </a:prstGeom>
        </p:spPr>
      </p:pic>
      <p:pic>
        <p:nvPicPr>
          <p:cNvPr id="7" name="Picture 2" descr="https://prod-images-static.radiopaedia.org/images/1604665/9ab8522fa03bb580792a06226a72e3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5143" y="1745295"/>
            <a:ext cx="3120137" cy="32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73777" y="4943551"/>
            <a:ext cx="270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Primäre </a:t>
            </a:r>
            <a:r>
              <a:rPr lang="de-CH" dirty="0" err="1" smtClean="0"/>
              <a:t>Omarthrose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4843480" y="4887188"/>
            <a:ext cx="245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Posttraumatische </a:t>
            </a:r>
          </a:p>
          <a:p>
            <a:pPr algn="ctr"/>
            <a:r>
              <a:rPr lang="de-CH" dirty="0" err="1" smtClean="0"/>
              <a:t>Omarthrose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8465142" y="4943551"/>
            <a:ext cx="312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Cuff</a:t>
            </a:r>
            <a:r>
              <a:rPr lang="de-CH" dirty="0" smtClean="0"/>
              <a:t> </a:t>
            </a:r>
            <a:r>
              <a:rPr lang="de-CH" dirty="0" err="1" smtClean="0"/>
              <a:t>Tear</a:t>
            </a:r>
            <a:r>
              <a:rPr lang="de-CH" dirty="0" smtClean="0"/>
              <a:t> </a:t>
            </a:r>
            <a:r>
              <a:rPr lang="de-CH" dirty="0" err="1" smtClean="0"/>
              <a:t>Arthropathie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858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Primäre </a:t>
            </a:r>
            <a:r>
              <a:rPr lang="de-CH" dirty="0" err="1" smtClean="0"/>
              <a:t>Omarthrose</a:t>
            </a:r>
            <a:endParaRPr lang="de-CH" dirty="0"/>
          </a:p>
        </p:txBody>
      </p:sp>
      <p:pic>
        <p:nvPicPr>
          <p:cNvPr id="9" name="Picture 2" descr="Current peri-operative imaging concepts surrounding shoulder arthroplasty |  Skeletal Rad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77" y="1401288"/>
            <a:ext cx="9146406" cy="43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8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tator Cuff Arthropathy - Shoulder &amp; Elbow - Orthobul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67" y="918456"/>
            <a:ext cx="6150223" cy="59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3776" y="2983919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Hamada</a:t>
            </a:r>
          </a:p>
          <a:p>
            <a:r>
              <a:rPr lang="de-CH" sz="2400" dirty="0" smtClean="0"/>
              <a:t>Klassifikation</a:t>
            </a:r>
          </a:p>
          <a:p>
            <a:r>
              <a:rPr lang="de-CH" sz="2400" dirty="0" smtClean="0"/>
              <a:t>Grad 1-4b</a:t>
            </a:r>
            <a:endParaRPr lang="de-CH" sz="24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Cuff</a:t>
            </a:r>
            <a:r>
              <a:rPr lang="de-CH" dirty="0" smtClean="0"/>
              <a:t> </a:t>
            </a:r>
            <a:r>
              <a:rPr lang="de-CH" dirty="0" err="1" smtClean="0"/>
              <a:t>Tear</a:t>
            </a:r>
            <a:r>
              <a:rPr lang="de-CH" dirty="0" smtClean="0"/>
              <a:t> </a:t>
            </a:r>
            <a:r>
              <a:rPr lang="de-CH" dirty="0" err="1" smtClean="0"/>
              <a:t>Arthropathie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690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120561" y="389036"/>
            <a:ext cx="1056700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Arthrose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466357" y="1551190"/>
            <a:ext cx="22237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Sekundäre Arthrose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866227" y="1551190"/>
            <a:ext cx="191597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Primäre Arthrose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6546875" y="1974680"/>
            <a:ext cx="183896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Posttraumatisch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868189" y="1974680"/>
            <a:ext cx="24206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err="1" smtClean="0"/>
              <a:t>Cuff</a:t>
            </a:r>
            <a:r>
              <a:rPr lang="de-CH" dirty="0" smtClean="0"/>
              <a:t> </a:t>
            </a:r>
            <a:r>
              <a:rPr lang="de-CH" dirty="0" err="1" smtClean="0"/>
              <a:t>Tear</a:t>
            </a:r>
            <a:r>
              <a:rPr lang="de-CH" dirty="0" smtClean="0"/>
              <a:t> </a:t>
            </a:r>
            <a:r>
              <a:rPr lang="de-CH" dirty="0" err="1" smtClean="0"/>
              <a:t>Arthropathie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3420155" y="3339222"/>
            <a:ext cx="14093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Jung (&lt;70J)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6691615" y="3319962"/>
            <a:ext cx="11785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Alt (70+J)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820905" y="3965100"/>
            <a:ext cx="60785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MRI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2614902" y="4896280"/>
            <a:ext cx="11336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intakt</a:t>
            </a: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4368180" y="4896280"/>
            <a:ext cx="16680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insuffizient</a:t>
            </a:r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6939456" y="6029787"/>
            <a:ext cx="1928733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Inverse Prothese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1930769" y="6029787"/>
            <a:ext cx="250581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Anatomische Prothese</a:t>
            </a:r>
            <a:endParaRPr lang="de-CH" dirty="0"/>
          </a:p>
        </p:txBody>
      </p:sp>
      <p:cxnSp>
        <p:nvCxnSpPr>
          <p:cNvPr id="9" name="Gerade Verbindung mit Pfeil 8"/>
          <p:cNvCxnSpPr>
            <a:stCxn id="19" idx="2"/>
            <a:endCxn id="21" idx="0"/>
          </p:cNvCxnSpPr>
          <p:nvPr/>
        </p:nvCxnSpPr>
        <p:spPr>
          <a:xfrm>
            <a:off x="4124835" y="3708554"/>
            <a:ext cx="0" cy="256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21" idx="2"/>
            <a:endCxn id="22" idx="0"/>
          </p:cNvCxnSpPr>
          <p:nvPr/>
        </p:nvCxnSpPr>
        <p:spPr>
          <a:xfrm flipH="1">
            <a:off x="3181724" y="4334432"/>
            <a:ext cx="943111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3" name="Gerade Verbindung mit Pfeil 1032"/>
          <p:cNvCxnSpPr>
            <a:stCxn id="18" idx="2"/>
            <a:endCxn id="24" idx="0"/>
          </p:cNvCxnSpPr>
          <p:nvPr/>
        </p:nvCxnSpPr>
        <p:spPr>
          <a:xfrm flipH="1">
            <a:off x="7903823" y="2344012"/>
            <a:ext cx="2174698" cy="36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5" name="Gerade Verbindung mit Pfeil 1034"/>
          <p:cNvCxnSpPr>
            <a:stCxn id="21" idx="2"/>
            <a:endCxn id="23" idx="0"/>
          </p:cNvCxnSpPr>
          <p:nvPr/>
        </p:nvCxnSpPr>
        <p:spPr>
          <a:xfrm>
            <a:off x="4124835" y="4334432"/>
            <a:ext cx="1077388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>
            <a:stCxn id="22" idx="2"/>
            <a:endCxn id="25" idx="0"/>
          </p:cNvCxnSpPr>
          <p:nvPr/>
        </p:nvCxnSpPr>
        <p:spPr>
          <a:xfrm>
            <a:off x="3181724" y="5265612"/>
            <a:ext cx="1952" cy="76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Gerade Verbindung mit Pfeil 1038"/>
          <p:cNvCxnSpPr>
            <a:stCxn id="23" idx="2"/>
            <a:endCxn id="24" idx="1"/>
          </p:cNvCxnSpPr>
          <p:nvPr/>
        </p:nvCxnSpPr>
        <p:spPr>
          <a:xfrm>
            <a:off x="5202223" y="5265612"/>
            <a:ext cx="1737233" cy="948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2" name="Gerade Verbindung mit Pfeil 1081"/>
          <p:cNvCxnSpPr>
            <a:stCxn id="14" idx="2"/>
            <a:endCxn id="16" idx="0"/>
          </p:cNvCxnSpPr>
          <p:nvPr/>
        </p:nvCxnSpPr>
        <p:spPr>
          <a:xfrm flipH="1">
            <a:off x="2824214" y="758368"/>
            <a:ext cx="2824697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Gerade Verbindung mit Pfeil 1083"/>
          <p:cNvCxnSpPr>
            <a:stCxn id="14" idx="2"/>
            <a:endCxn id="15" idx="0"/>
          </p:cNvCxnSpPr>
          <p:nvPr/>
        </p:nvCxnSpPr>
        <p:spPr>
          <a:xfrm>
            <a:off x="5648911" y="758368"/>
            <a:ext cx="2929321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Gerade Verbindung mit Pfeil 1151"/>
          <p:cNvCxnSpPr>
            <a:stCxn id="16" idx="2"/>
            <a:endCxn id="19" idx="0"/>
          </p:cNvCxnSpPr>
          <p:nvPr/>
        </p:nvCxnSpPr>
        <p:spPr>
          <a:xfrm>
            <a:off x="2824214" y="1920522"/>
            <a:ext cx="1300621" cy="141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4" name="Gerade Verbindung mit Pfeil 1153"/>
          <p:cNvCxnSpPr>
            <a:stCxn id="16" idx="2"/>
            <a:endCxn id="20" idx="0"/>
          </p:cNvCxnSpPr>
          <p:nvPr/>
        </p:nvCxnSpPr>
        <p:spPr>
          <a:xfrm>
            <a:off x="2824214" y="1920522"/>
            <a:ext cx="4456665" cy="1399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8" name="Gerade Verbindung mit Pfeil 1157"/>
          <p:cNvCxnSpPr>
            <a:stCxn id="20" idx="2"/>
            <a:endCxn id="24" idx="0"/>
          </p:cNvCxnSpPr>
          <p:nvPr/>
        </p:nvCxnSpPr>
        <p:spPr>
          <a:xfrm>
            <a:off x="7280879" y="3689294"/>
            <a:ext cx="622944" cy="2340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0" name="Gerade Verbindung mit Pfeil 1169"/>
          <p:cNvCxnSpPr>
            <a:stCxn id="17" idx="2"/>
            <a:endCxn id="20" idx="0"/>
          </p:cNvCxnSpPr>
          <p:nvPr/>
        </p:nvCxnSpPr>
        <p:spPr>
          <a:xfrm flipH="1">
            <a:off x="7280879" y="2344012"/>
            <a:ext cx="185479" cy="97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2" name="Gerade Verbindung mit Pfeil 1171"/>
          <p:cNvCxnSpPr>
            <a:stCxn id="17" idx="2"/>
            <a:endCxn id="19" idx="0"/>
          </p:cNvCxnSpPr>
          <p:nvPr/>
        </p:nvCxnSpPr>
        <p:spPr>
          <a:xfrm flipH="1">
            <a:off x="4124835" y="2344012"/>
            <a:ext cx="3341523" cy="995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120561" y="389036"/>
            <a:ext cx="1056700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Arthrose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466357" y="1551190"/>
            <a:ext cx="22237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Sekundäre Arthrose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866227" y="1551190"/>
            <a:ext cx="191597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Primäre Arthrose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6546875" y="1974680"/>
            <a:ext cx="183896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Posttraumatisch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868189" y="1974680"/>
            <a:ext cx="24206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err="1" smtClean="0"/>
              <a:t>Cuff</a:t>
            </a:r>
            <a:r>
              <a:rPr lang="de-CH" dirty="0" smtClean="0"/>
              <a:t> </a:t>
            </a:r>
            <a:r>
              <a:rPr lang="de-CH" dirty="0" err="1" smtClean="0"/>
              <a:t>Tear</a:t>
            </a:r>
            <a:r>
              <a:rPr lang="de-CH" dirty="0" smtClean="0"/>
              <a:t> </a:t>
            </a:r>
            <a:r>
              <a:rPr lang="de-CH" dirty="0" err="1" smtClean="0"/>
              <a:t>Arthropathie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3420155" y="3339222"/>
            <a:ext cx="14093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Jung (&lt;70J)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6691615" y="3319962"/>
            <a:ext cx="11785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Alt (70+J)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820905" y="3965100"/>
            <a:ext cx="60785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MRI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2614902" y="4896280"/>
            <a:ext cx="11336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intakt</a:t>
            </a: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4368180" y="4896280"/>
            <a:ext cx="16680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insuffizient</a:t>
            </a:r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6939456" y="6029787"/>
            <a:ext cx="1928733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Inverse Prothese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1930769" y="6029787"/>
            <a:ext cx="250581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Anatomische Prothese</a:t>
            </a:r>
            <a:endParaRPr lang="de-CH" dirty="0"/>
          </a:p>
        </p:txBody>
      </p:sp>
      <p:cxnSp>
        <p:nvCxnSpPr>
          <p:cNvPr id="9" name="Gerade Verbindung mit Pfeil 8"/>
          <p:cNvCxnSpPr>
            <a:stCxn id="19" idx="2"/>
            <a:endCxn id="21" idx="0"/>
          </p:cNvCxnSpPr>
          <p:nvPr/>
        </p:nvCxnSpPr>
        <p:spPr>
          <a:xfrm>
            <a:off x="4124835" y="3708554"/>
            <a:ext cx="0" cy="256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21" idx="2"/>
            <a:endCxn id="22" idx="0"/>
          </p:cNvCxnSpPr>
          <p:nvPr/>
        </p:nvCxnSpPr>
        <p:spPr>
          <a:xfrm flipH="1">
            <a:off x="3181724" y="4334432"/>
            <a:ext cx="943111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3" name="Gerade Verbindung mit Pfeil 1032"/>
          <p:cNvCxnSpPr>
            <a:stCxn id="18" idx="2"/>
            <a:endCxn id="24" idx="0"/>
          </p:cNvCxnSpPr>
          <p:nvPr/>
        </p:nvCxnSpPr>
        <p:spPr>
          <a:xfrm flipH="1">
            <a:off x="7903823" y="2344012"/>
            <a:ext cx="2174698" cy="36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5" name="Gerade Verbindung mit Pfeil 1034"/>
          <p:cNvCxnSpPr>
            <a:stCxn id="21" idx="2"/>
            <a:endCxn id="23" idx="0"/>
          </p:cNvCxnSpPr>
          <p:nvPr/>
        </p:nvCxnSpPr>
        <p:spPr>
          <a:xfrm>
            <a:off x="4124835" y="4334432"/>
            <a:ext cx="1077388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>
            <a:stCxn id="22" idx="2"/>
            <a:endCxn id="25" idx="0"/>
          </p:cNvCxnSpPr>
          <p:nvPr/>
        </p:nvCxnSpPr>
        <p:spPr>
          <a:xfrm>
            <a:off x="3181724" y="5265612"/>
            <a:ext cx="1952" cy="76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Gerade Verbindung mit Pfeil 1038"/>
          <p:cNvCxnSpPr>
            <a:stCxn id="23" idx="2"/>
            <a:endCxn id="24" idx="1"/>
          </p:cNvCxnSpPr>
          <p:nvPr/>
        </p:nvCxnSpPr>
        <p:spPr>
          <a:xfrm>
            <a:off x="5202223" y="5265612"/>
            <a:ext cx="1737233" cy="948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2" name="Gerade Verbindung mit Pfeil 1081"/>
          <p:cNvCxnSpPr>
            <a:stCxn id="14" idx="2"/>
            <a:endCxn id="16" idx="0"/>
          </p:cNvCxnSpPr>
          <p:nvPr/>
        </p:nvCxnSpPr>
        <p:spPr>
          <a:xfrm flipH="1">
            <a:off x="2824214" y="758368"/>
            <a:ext cx="2824697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Gerade Verbindung mit Pfeil 1083"/>
          <p:cNvCxnSpPr>
            <a:stCxn id="14" idx="2"/>
            <a:endCxn id="15" idx="0"/>
          </p:cNvCxnSpPr>
          <p:nvPr/>
        </p:nvCxnSpPr>
        <p:spPr>
          <a:xfrm>
            <a:off x="5648911" y="758368"/>
            <a:ext cx="2929321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Gerade Verbindung mit Pfeil 1151"/>
          <p:cNvCxnSpPr>
            <a:stCxn id="16" idx="2"/>
            <a:endCxn id="19" idx="0"/>
          </p:cNvCxnSpPr>
          <p:nvPr/>
        </p:nvCxnSpPr>
        <p:spPr>
          <a:xfrm>
            <a:off x="2824214" y="1920522"/>
            <a:ext cx="1300621" cy="141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4" name="Gerade Verbindung mit Pfeil 1153"/>
          <p:cNvCxnSpPr>
            <a:stCxn id="16" idx="2"/>
            <a:endCxn id="20" idx="0"/>
          </p:cNvCxnSpPr>
          <p:nvPr/>
        </p:nvCxnSpPr>
        <p:spPr>
          <a:xfrm>
            <a:off x="2824214" y="1920522"/>
            <a:ext cx="4456665" cy="1399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8" name="Gerade Verbindung mit Pfeil 1157"/>
          <p:cNvCxnSpPr>
            <a:stCxn id="20" idx="2"/>
            <a:endCxn id="24" idx="0"/>
          </p:cNvCxnSpPr>
          <p:nvPr/>
        </p:nvCxnSpPr>
        <p:spPr>
          <a:xfrm>
            <a:off x="7280879" y="3689294"/>
            <a:ext cx="622944" cy="2340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0" name="Gerade Verbindung mit Pfeil 1169"/>
          <p:cNvCxnSpPr>
            <a:stCxn id="17" idx="2"/>
            <a:endCxn id="20" idx="0"/>
          </p:cNvCxnSpPr>
          <p:nvPr/>
        </p:nvCxnSpPr>
        <p:spPr>
          <a:xfrm flipH="1">
            <a:off x="7280879" y="2344012"/>
            <a:ext cx="185479" cy="97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2" name="Gerade Verbindung mit Pfeil 1171"/>
          <p:cNvCxnSpPr>
            <a:stCxn id="17" idx="2"/>
            <a:endCxn id="19" idx="0"/>
          </p:cNvCxnSpPr>
          <p:nvPr/>
        </p:nvCxnSpPr>
        <p:spPr>
          <a:xfrm flipH="1">
            <a:off x="4124835" y="2344012"/>
            <a:ext cx="3341523" cy="995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377538" y="1128156"/>
            <a:ext cx="3059045" cy="121585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/>
          <p:cNvSpPr/>
          <p:nvPr/>
        </p:nvSpPr>
        <p:spPr>
          <a:xfrm>
            <a:off x="6047537" y="1303192"/>
            <a:ext cx="5625907" cy="138156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301172" y="2973343"/>
            <a:ext cx="249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smtClean="0"/>
              <a:t>Grund der Arthrose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68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120561" y="389036"/>
            <a:ext cx="1056700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Arthrose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466357" y="1551190"/>
            <a:ext cx="22237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Sekundäre Arthrose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866227" y="1551190"/>
            <a:ext cx="191597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Primäre Arthrose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6546875" y="1974680"/>
            <a:ext cx="183896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Posttraumatisch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868189" y="1974680"/>
            <a:ext cx="24206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err="1" smtClean="0"/>
              <a:t>Cuff</a:t>
            </a:r>
            <a:r>
              <a:rPr lang="de-CH" dirty="0" smtClean="0"/>
              <a:t> </a:t>
            </a:r>
            <a:r>
              <a:rPr lang="de-CH" dirty="0" err="1" smtClean="0"/>
              <a:t>Tear</a:t>
            </a:r>
            <a:r>
              <a:rPr lang="de-CH" dirty="0" smtClean="0"/>
              <a:t> </a:t>
            </a:r>
            <a:r>
              <a:rPr lang="de-CH" dirty="0" err="1" smtClean="0"/>
              <a:t>Arthropathie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3420155" y="3339222"/>
            <a:ext cx="14093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Jung (&lt;70J)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6691615" y="3319962"/>
            <a:ext cx="11785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Alt (70+J)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820905" y="3965100"/>
            <a:ext cx="60785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MRI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2614902" y="4896280"/>
            <a:ext cx="11336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intakt</a:t>
            </a: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4368180" y="4896280"/>
            <a:ext cx="16680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insuffizient</a:t>
            </a:r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6939456" y="6029787"/>
            <a:ext cx="1928733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Inverse Prothese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1930769" y="6029787"/>
            <a:ext cx="250581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Anatomische Prothese</a:t>
            </a:r>
            <a:endParaRPr lang="de-CH" dirty="0"/>
          </a:p>
        </p:txBody>
      </p:sp>
      <p:cxnSp>
        <p:nvCxnSpPr>
          <p:cNvPr id="9" name="Gerade Verbindung mit Pfeil 8"/>
          <p:cNvCxnSpPr>
            <a:stCxn id="19" idx="2"/>
            <a:endCxn id="21" idx="0"/>
          </p:cNvCxnSpPr>
          <p:nvPr/>
        </p:nvCxnSpPr>
        <p:spPr>
          <a:xfrm>
            <a:off x="4124835" y="3708554"/>
            <a:ext cx="0" cy="256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21" idx="2"/>
            <a:endCxn id="22" idx="0"/>
          </p:cNvCxnSpPr>
          <p:nvPr/>
        </p:nvCxnSpPr>
        <p:spPr>
          <a:xfrm flipH="1">
            <a:off x="3181724" y="4334432"/>
            <a:ext cx="943111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3" name="Gerade Verbindung mit Pfeil 1032"/>
          <p:cNvCxnSpPr>
            <a:stCxn id="18" idx="2"/>
            <a:endCxn id="24" idx="0"/>
          </p:cNvCxnSpPr>
          <p:nvPr/>
        </p:nvCxnSpPr>
        <p:spPr>
          <a:xfrm flipH="1">
            <a:off x="7903823" y="2344012"/>
            <a:ext cx="2174698" cy="36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5" name="Gerade Verbindung mit Pfeil 1034"/>
          <p:cNvCxnSpPr>
            <a:stCxn id="21" idx="2"/>
            <a:endCxn id="23" idx="0"/>
          </p:cNvCxnSpPr>
          <p:nvPr/>
        </p:nvCxnSpPr>
        <p:spPr>
          <a:xfrm>
            <a:off x="4124835" y="4334432"/>
            <a:ext cx="1077388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>
            <a:stCxn id="22" idx="2"/>
            <a:endCxn id="25" idx="0"/>
          </p:cNvCxnSpPr>
          <p:nvPr/>
        </p:nvCxnSpPr>
        <p:spPr>
          <a:xfrm>
            <a:off x="3181724" y="5265612"/>
            <a:ext cx="1952" cy="76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Gerade Verbindung mit Pfeil 1038"/>
          <p:cNvCxnSpPr>
            <a:stCxn id="23" idx="2"/>
            <a:endCxn id="24" idx="1"/>
          </p:cNvCxnSpPr>
          <p:nvPr/>
        </p:nvCxnSpPr>
        <p:spPr>
          <a:xfrm>
            <a:off x="5202223" y="5265612"/>
            <a:ext cx="1737233" cy="948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2" name="Gerade Verbindung mit Pfeil 1081"/>
          <p:cNvCxnSpPr>
            <a:stCxn id="14" idx="2"/>
            <a:endCxn id="16" idx="0"/>
          </p:cNvCxnSpPr>
          <p:nvPr/>
        </p:nvCxnSpPr>
        <p:spPr>
          <a:xfrm flipH="1">
            <a:off x="2824214" y="758368"/>
            <a:ext cx="2824697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Gerade Verbindung mit Pfeil 1083"/>
          <p:cNvCxnSpPr>
            <a:stCxn id="14" idx="2"/>
            <a:endCxn id="15" idx="0"/>
          </p:cNvCxnSpPr>
          <p:nvPr/>
        </p:nvCxnSpPr>
        <p:spPr>
          <a:xfrm>
            <a:off x="5648911" y="758368"/>
            <a:ext cx="2929321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Gerade Verbindung mit Pfeil 1151"/>
          <p:cNvCxnSpPr>
            <a:stCxn id="16" idx="2"/>
            <a:endCxn id="19" idx="0"/>
          </p:cNvCxnSpPr>
          <p:nvPr/>
        </p:nvCxnSpPr>
        <p:spPr>
          <a:xfrm>
            <a:off x="2824214" y="1920522"/>
            <a:ext cx="1300621" cy="141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4" name="Gerade Verbindung mit Pfeil 1153"/>
          <p:cNvCxnSpPr>
            <a:stCxn id="16" idx="2"/>
            <a:endCxn id="20" idx="0"/>
          </p:cNvCxnSpPr>
          <p:nvPr/>
        </p:nvCxnSpPr>
        <p:spPr>
          <a:xfrm>
            <a:off x="2824214" y="1920522"/>
            <a:ext cx="4456665" cy="1399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8" name="Gerade Verbindung mit Pfeil 1157"/>
          <p:cNvCxnSpPr>
            <a:stCxn id="20" idx="2"/>
            <a:endCxn id="24" idx="0"/>
          </p:cNvCxnSpPr>
          <p:nvPr/>
        </p:nvCxnSpPr>
        <p:spPr>
          <a:xfrm>
            <a:off x="7280879" y="3689294"/>
            <a:ext cx="622944" cy="2340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0" name="Gerade Verbindung mit Pfeil 1169"/>
          <p:cNvCxnSpPr>
            <a:stCxn id="17" idx="2"/>
            <a:endCxn id="20" idx="0"/>
          </p:cNvCxnSpPr>
          <p:nvPr/>
        </p:nvCxnSpPr>
        <p:spPr>
          <a:xfrm flipH="1">
            <a:off x="7280879" y="2344012"/>
            <a:ext cx="185479" cy="97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2" name="Gerade Verbindung mit Pfeil 1171"/>
          <p:cNvCxnSpPr>
            <a:stCxn id="17" idx="2"/>
            <a:endCxn id="19" idx="0"/>
          </p:cNvCxnSpPr>
          <p:nvPr/>
        </p:nvCxnSpPr>
        <p:spPr>
          <a:xfrm flipH="1">
            <a:off x="4124835" y="2344012"/>
            <a:ext cx="3341523" cy="995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377538" y="1128156"/>
            <a:ext cx="3059045" cy="121585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/>
          <p:cNvSpPr/>
          <p:nvPr/>
        </p:nvSpPr>
        <p:spPr>
          <a:xfrm>
            <a:off x="6047537" y="1303192"/>
            <a:ext cx="5625907" cy="138156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/>
          <p:cNvSpPr/>
          <p:nvPr/>
        </p:nvSpPr>
        <p:spPr>
          <a:xfrm>
            <a:off x="2587407" y="3108186"/>
            <a:ext cx="3059045" cy="81214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5785036" y="3095052"/>
            <a:ext cx="3059045" cy="81214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/>
          <p:cNvSpPr txBox="1"/>
          <p:nvPr/>
        </p:nvSpPr>
        <p:spPr>
          <a:xfrm>
            <a:off x="301172" y="2973343"/>
            <a:ext cx="249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smtClean="0"/>
              <a:t>Grund der Arthrose</a:t>
            </a:r>
          </a:p>
          <a:p>
            <a:pPr marL="342900" indent="-342900">
              <a:buAutoNum type="arabicPeriod"/>
            </a:pPr>
            <a:r>
              <a:rPr lang="de-CH" dirty="0" smtClean="0"/>
              <a:t>Patienten Alter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96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Fall 1 und 2: Arthrose/ Schulterprothesen</a:t>
            </a:r>
          </a:p>
          <a:p>
            <a:r>
              <a:rPr lang="de-CH" dirty="0" smtClean="0"/>
              <a:t>Fall 3: Frakturprothese</a:t>
            </a:r>
          </a:p>
          <a:p>
            <a:r>
              <a:rPr lang="de-CH" dirty="0" smtClean="0"/>
              <a:t>Fall 4: </a:t>
            </a:r>
            <a:r>
              <a:rPr lang="de-CH" dirty="0" err="1" smtClean="0"/>
              <a:t>Bicepssehne</a:t>
            </a:r>
            <a:endParaRPr lang="de-CH" dirty="0" smtClean="0"/>
          </a:p>
          <a:p>
            <a:r>
              <a:rPr lang="de-CH" dirty="0" smtClean="0"/>
              <a:t>Fall 5-8: Distale Unterarmfrakturen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Fälle zum Wählen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520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120561" y="389036"/>
            <a:ext cx="1056700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Arthrose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466357" y="1551190"/>
            <a:ext cx="22237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Sekundäre Arthrose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866227" y="1551190"/>
            <a:ext cx="191597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Primäre Arthrose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6546875" y="1974680"/>
            <a:ext cx="183896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Posttraumatisch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868189" y="1974680"/>
            <a:ext cx="24206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err="1" smtClean="0"/>
              <a:t>Cuff</a:t>
            </a:r>
            <a:r>
              <a:rPr lang="de-CH" dirty="0" smtClean="0"/>
              <a:t> </a:t>
            </a:r>
            <a:r>
              <a:rPr lang="de-CH" dirty="0" err="1" smtClean="0"/>
              <a:t>Tear</a:t>
            </a:r>
            <a:r>
              <a:rPr lang="de-CH" dirty="0" smtClean="0"/>
              <a:t> </a:t>
            </a:r>
            <a:r>
              <a:rPr lang="de-CH" dirty="0" err="1" smtClean="0"/>
              <a:t>Arthropathie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3420155" y="3339222"/>
            <a:ext cx="14093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Jung (&lt;70J)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6691615" y="3319962"/>
            <a:ext cx="11785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Alt (70+J)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820905" y="3965100"/>
            <a:ext cx="60785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MRI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2614902" y="4896280"/>
            <a:ext cx="11336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intakt</a:t>
            </a: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4368180" y="4896280"/>
            <a:ext cx="16680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RC insuffizient</a:t>
            </a:r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6939456" y="6029787"/>
            <a:ext cx="1928733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Inverse Prothese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1930769" y="6029787"/>
            <a:ext cx="250581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Anatomische Prothese</a:t>
            </a:r>
            <a:endParaRPr lang="de-CH" dirty="0"/>
          </a:p>
        </p:txBody>
      </p:sp>
      <p:cxnSp>
        <p:nvCxnSpPr>
          <p:cNvPr id="9" name="Gerade Verbindung mit Pfeil 8"/>
          <p:cNvCxnSpPr>
            <a:stCxn id="19" idx="2"/>
            <a:endCxn id="21" idx="0"/>
          </p:cNvCxnSpPr>
          <p:nvPr/>
        </p:nvCxnSpPr>
        <p:spPr>
          <a:xfrm>
            <a:off x="4124835" y="3708554"/>
            <a:ext cx="0" cy="256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21" idx="2"/>
            <a:endCxn id="22" idx="0"/>
          </p:cNvCxnSpPr>
          <p:nvPr/>
        </p:nvCxnSpPr>
        <p:spPr>
          <a:xfrm flipH="1">
            <a:off x="3181724" y="4334432"/>
            <a:ext cx="943111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3" name="Gerade Verbindung mit Pfeil 1032"/>
          <p:cNvCxnSpPr>
            <a:stCxn id="18" idx="2"/>
            <a:endCxn id="24" idx="0"/>
          </p:cNvCxnSpPr>
          <p:nvPr/>
        </p:nvCxnSpPr>
        <p:spPr>
          <a:xfrm flipH="1">
            <a:off x="7903823" y="2344012"/>
            <a:ext cx="2174698" cy="3685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5" name="Gerade Verbindung mit Pfeil 1034"/>
          <p:cNvCxnSpPr>
            <a:stCxn id="21" idx="2"/>
            <a:endCxn id="23" idx="0"/>
          </p:cNvCxnSpPr>
          <p:nvPr/>
        </p:nvCxnSpPr>
        <p:spPr>
          <a:xfrm>
            <a:off x="4124835" y="4334432"/>
            <a:ext cx="1077388" cy="561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>
            <a:stCxn id="22" idx="2"/>
            <a:endCxn id="25" idx="0"/>
          </p:cNvCxnSpPr>
          <p:nvPr/>
        </p:nvCxnSpPr>
        <p:spPr>
          <a:xfrm>
            <a:off x="3181724" y="5265612"/>
            <a:ext cx="1952" cy="76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Gerade Verbindung mit Pfeil 1038"/>
          <p:cNvCxnSpPr>
            <a:stCxn id="23" idx="2"/>
            <a:endCxn id="24" idx="1"/>
          </p:cNvCxnSpPr>
          <p:nvPr/>
        </p:nvCxnSpPr>
        <p:spPr>
          <a:xfrm>
            <a:off x="5202223" y="5265612"/>
            <a:ext cx="1737233" cy="948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2" name="Gerade Verbindung mit Pfeil 1081"/>
          <p:cNvCxnSpPr>
            <a:stCxn id="14" idx="2"/>
            <a:endCxn id="16" idx="0"/>
          </p:cNvCxnSpPr>
          <p:nvPr/>
        </p:nvCxnSpPr>
        <p:spPr>
          <a:xfrm flipH="1">
            <a:off x="2824214" y="758368"/>
            <a:ext cx="2824697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Gerade Verbindung mit Pfeil 1083"/>
          <p:cNvCxnSpPr>
            <a:stCxn id="14" idx="2"/>
            <a:endCxn id="15" idx="0"/>
          </p:cNvCxnSpPr>
          <p:nvPr/>
        </p:nvCxnSpPr>
        <p:spPr>
          <a:xfrm>
            <a:off x="5648911" y="758368"/>
            <a:ext cx="2929321" cy="79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Gerade Verbindung mit Pfeil 1151"/>
          <p:cNvCxnSpPr>
            <a:stCxn id="16" idx="2"/>
            <a:endCxn id="19" idx="0"/>
          </p:cNvCxnSpPr>
          <p:nvPr/>
        </p:nvCxnSpPr>
        <p:spPr>
          <a:xfrm>
            <a:off x="2824214" y="1920522"/>
            <a:ext cx="1300621" cy="1418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4" name="Gerade Verbindung mit Pfeil 1153"/>
          <p:cNvCxnSpPr>
            <a:stCxn id="16" idx="2"/>
            <a:endCxn id="20" idx="0"/>
          </p:cNvCxnSpPr>
          <p:nvPr/>
        </p:nvCxnSpPr>
        <p:spPr>
          <a:xfrm>
            <a:off x="2824214" y="1920522"/>
            <a:ext cx="4456665" cy="1399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8" name="Gerade Verbindung mit Pfeil 1157"/>
          <p:cNvCxnSpPr>
            <a:stCxn id="20" idx="2"/>
            <a:endCxn id="24" idx="0"/>
          </p:cNvCxnSpPr>
          <p:nvPr/>
        </p:nvCxnSpPr>
        <p:spPr>
          <a:xfrm>
            <a:off x="7280879" y="3689294"/>
            <a:ext cx="622944" cy="2340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0" name="Gerade Verbindung mit Pfeil 1169"/>
          <p:cNvCxnSpPr>
            <a:stCxn id="17" idx="2"/>
            <a:endCxn id="20" idx="0"/>
          </p:cNvCxnSpPr>
          <p:nvPr/>
        </p:nvCxnSpPr>
        <p:spPr>
          <a:xfrm flipH="1">
            <a:off x="7280879" y="2344012"/>
            <a:ext cx="185479" cy="97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2" name="Gerade Verbindung mit Pfeil 1171"/>
          <p:cNvCxnSpPr>
            <a:stCxn id="17" idx="2"/>
            <a:endCxn id="19" idx="0"/>
          </p:cNvCxnSpPr>
          <p:nvPr/>
        </p:nvCxnSpPr>
        <p:spPr>
          <a:xfrm flipH="1">
            <a:off x="4124835" y="2344012"/>
            <a:ext cx="3341523" cy="995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377538" y="1128156"/>
            <a:ext cx="3059045" cy="121585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/>
          <p:cNvSpPr/>
          <p:nvPr/>
        </p:nvSpPr>
        <p:spPr>
          <a:xfrm>
            <a:off x="6047537" y="1303192"/>
            <a:ext cx="5625907" cy="138156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/>
          <p:cNvSpPr/>
          <p:nvPr/>
        </p:nvSpPr>
        <p:spPr>
          <a:xfrm>
            <a:off x="2587407" y="3108186"/>
            <a:ext cx="3059045" cy="81214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5785036" y="3095052"/>
            <a:ext cx="3059045" cy="81214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/>
          <p:cNvSpPr txBox="1"/>
          <p:nvPr/>
        </p:nvSpPr>
        <p:spPr>
          <a:xfrm>
            <a:off x="301172" y="2973343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smtClean="0"/>
              <a:t>Grund der Arthrose</a:t>
            </a:r>
          </a:p>
          <a:p>
            <a:pPr marL="342900" indent="-342900">
              <a:buAutoNum type="arabicPeriod"/>
            </a:pPr>
            <a:r>
              <a:rPr lang="de-CH" dirty="0" smtClean="0"/>
              <a:t>Patienten Alter</a:t>
            </a:r>
          </a:p>
          <a:p>
            <a:pPr marL="342900" indent="-342900">
              <a:buAutoNum type="arabicPeriod"/>
            </a:pPr>
            <a:r>
              <a:rPr lang="de-CH" dirty="0" smtClean="0"/>
              <a:t>MRI </a:t>
            </a:r>
            <a:br>
              <a:rPr lang="de-CH" dirty="0" smtClean="0"/>
            </a:br>
            <a:r>
              <a:rPr lang="de-CH" dirty="0" smtClean="0"/>
              <a:t>(</a:t>
            </a:r>
            <a:r>
              <a:rPr lang="de-CH" dirty="0" err="1" smtClean="0"/>
              <a:t>Rotatorenmanschette</a:t>
            </a:r>
            <a:r>
              <a:rPr lang="de-CH" dirty="0" smtClean="0"/>
              <a:t>?)</a:t>
            </a:r>
            <a:endParaRPr lang="de-CH" dirty="0"/>
          </a:p>
        </p:txBody>
      </p:sp>
      <p:sp>
        <p:nvSpPr>
          <p:cNvPr id="32" name="Ellipse 31"/>
          <p:cNvSpPr/>
          <p:nvPr/>
        </p:nvSpPr>
        <p:spPr>
          <a:xfrm>
            <a:off x="2143177" y="4647764"/>
            <a:ext cx="4403698" cy="81214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7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4379" y="3069699"/>
            <a:ext cx="10515600" cy="749575"/>
          </a:xfrm>
        </p:spPr>
        <p:txBody>
          <a:bodyPr/>
          <a:lstStyle/>
          <a:p>
            <a:r>
              <a:rPr lang="de-CH" dirty="0" smtClean="0"/>
              <a:t>Fall 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574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Sturz auf Schulter mit schmerzen und Unfähigkeit den Arm richtig zu bewegen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75- Jährig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3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7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3: 75-Jährig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864678"/>
            <a:ext cx="3384880" cy="57380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400" y="1119394"/>
            <a:ext cx="2723809" cy="52285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048" y="1991136"/>
            <a:ext cx="5580952" cy="38761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202254" y="440283"/>
            <a:ext cx="43985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Weitere Abklärungen?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Inverse Frakturprothese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Fall 3: 75-Jährig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84" y="1899599"/>
            <a:ext cx="3940895" cy="47436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80" y="1899599"/>
            <a:ext cx="3552812" cy="46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err="1" smtClean="0"/>
              <a:t>Hemi</a:t>
            </a:r>
            <a:r>
              <a:rPr lang="de-CH" dirty="0" smtClean="0"/>
              <a:t>/ Anatomische/ Inverse Prothese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Schultergelenks Prothesen bei Fraktur</a:t>
            </a:r>
            <a:endParaRPr lang="de-CH" dirty="0"/>
          </a:p>
        </p:txBody>
      </p:sp>
      <p:sp>
        <p:nvSpPr>
          <p:cNvPr id="27" name="Textfeld 26"/>
          <p:cNvSpPr txBox="1"/>
          <p:nvPr/>
        </p:nvSpPr>
        <p:spPr>
          <a:xfrm>
            <a:off x="865517" y="2980121"/>
            <a:ext cx="9156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Fraktur</a:t>
            </a:r>
            <a:endParaRPr lang="de-CH" dirty="0"/>
          </a:p>
        </p:txBody>
      </p:sp>
      <p:sp>
        <p:nvSpPr>
          <p:cNvPr id="28" name="Textfeld 27"/>
          <p:cNvSpPr txBox="1"/>
          <p:nvPr/>
        </p:nvSpPr>
        <p:spPr>
          <a:xfrm>
            <a:off x="2442155" y="2420198"/>
            <a:ext cx="139012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Konservativ</a:t>
            </a:r>
            <a:endParaRPr lang="de-CH" dirty="0"/>
          </a:p>
        </p:txBody>
      </p:sp>
      <p:sp>
        <p:nvSpPr>
          <p:cNvPr id="29" name="Textfeld 28"/>
          <p:cNvSpPr txBox="1"/>
          <p:nvPr/>
        </p:nvSpPr>
        <p:spPr>
          <a:xfrm>
            <a:off x="2442155" y="3657679"/>
            <a:ext cx="10567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Operativ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4191976" y="3288347"/>
            <a:ext cx="18261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Rekonstruierbar</a:t>
            </a:r>
            <a:endParaRPr lang="de-CH" dirty="0"/>
          </a:p>
        </p:txBody>
      </p:sp>
      <p:sp>
        <p:nvSpPr>
          <p:cNvPr id="31" name="Textfeld 30"/>
          <p:cNvSpPr txBox="1"/>
          <p:nvPr/>
        </p:nvSpPr>
        <p:spPr>
          <a:xfrm>
            <a:off x="4191976" y="4070130"/>
            <a:ext cx="340349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Nicht rekonstruierbar (selten)</a:t>
            </a:r>
            <a:br>
              <a:rPr lang="de-CH" dirty="0" smtClean="0"/>
            </a:br>
            <a:r>
              <a:rPr lang="de-CH" dirty="0" smtClean="0"/>
              <a:t>oder schlechte Knochenqualität</a:t>
            </a:r>
            <a:endParaRPr lang="de-CH" dirty="0"/>
          </a:p>
        </p:txBody>
      </p:sp>
      <p:sp>
        <p:nvSpPr>
          <p:cNvPr id="32" name="Textfeld 31"/>
          <p:cNvSpPr txBox="1"/>
          <p:nvPr/>
        </p:nvSpPr>
        <p:spPr>
          <a:xfrm>
            <a:off x="8000921" y="3288347"/>
            <a:ext cx="736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ORIF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8000921" y="3885464"/>
            <a:ext cx="295465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Anatomische (selten </a:t>
            </a:r>
            <a:r>
              <a:rPr lang="de-CH" dirty="0" err="1" smtClean="0"/>
              <a:t>Hemi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4" name="Textfeld 33"/>
          <p:cNvSpPr txBox="1"/>
          <p:nvPr/>
        </p:nvSpPr>
        <p:spPr>
          <a:xfrm>
            <a:off x="8000921" y="4623037"/>
            <a:ext cx="1723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 smtClean="0"/>
              <a:t>Fraktur inverse</a:t>
            </a:r>
            <a:endParaRPr lang="de-CH" dirty="0"/>
          </a:p>
        </p:txBody>
      </p:sp>
      <p:cxnSp>
        <p:nvCxnSpPr>
          <p:cNvPr id="36" name="Gerade Verbindung mit Pfeil 35"/>
          <p:cNvCxnSpPr>
            <a:stCxn id="27" idx="3"/>
            <a:endCxn id="28" idx="1"/>
          </p:cNvCxnSpPr>
          <p:nvPr/>
        </p:nvCxnSpPr>
        <p:spPr>
          <a:xfrm flipV="1">
            <a:off x="1781152" y="2604864"/>
            <a:ext cx="661003" cy="55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7" idx="3"/>
            <a:endCxn id="29" idx="1"/>
          </p:cNvCxnSpPr>
          <p:nvPr/>
        </p:nvCxnSpPr>
        <p:spPr>
          <a:xfrm>
            <a:off x="1781152" y="3164787"/>
            <a:ext cx="661003" cy="677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29" idx="3"/>
            <a:endCxn id="30" idx="1"/>
          </p:cNvCxnSpPr>
          <p:nvPr/>
        </p:nvCxnSpPr>
        <p:spPr>
          <a:xfrm flipV="1">
            <a:off x="3498855" y="3473013"/>
            <a:ext cx="69312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9" idx="3"/>
            <a:endCxn id="31" idx="1"/>
          </p:cNvCxnSpPr>
          <p:nvPr/>
        </p:nvCxnSpPr>
        <p:spPr>
          <a:xfrm>
            <a:off x="3498855" y="3842345"/>
            <a:ext cx="693121" cy="550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31" idx="3"/>
            <a:endCxn id="33" idx="1"/>
          </p:cNvCxnSpPr>
          <p:nvPr/>
        </p:nvCxnSpPr>
        <p:spPr>
          <a:xfrm flipV="1">
            <a:off x="7595472" y="4070130"/>
            <a:ext cx="405449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31" idx="3"/>
            <a:endCxn id="34" idx="1"/>
          </p:cNvCxnSpPr>
          <p:nvPr/>
        </p:nvCxnSpPr>
        <p:spPr>
          <a:xfrm>
            <a:off x="7595472" y="4393296"/>
            <a:ext cx="405449" cy="4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0" idx="3"/>
            <a:endCxn id="32" idx="1"/>
          </p:cNvCxnSpPr>
          <p:nvPr/>
        </p:nvCxnSpPr>
        <p:spPr>
          <a:xfrm>
            <a:off x="6018117" y="3473013"/>
            <a:ext cx="19828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Bestimmung </a:t>
            </a:r>
            <a:r>
              <a:rPr lang="de-CH" dirty="0"/>
              <a:t>und ggf. Substitution von Vitamin D und Calcium </a:t>
            </a:r>
          </a:p>
          <a:p>
            <a:r>
              <a:rPr lang="de-CH" dirty="0" smtClean="0"/>
              <a:t>Screening für Osteoporose </a:t>
            </a:r>
          </a:p>
          <a:p>
            <a:r>
              <a:rPr lang="de-CH" dirty="0" smtClean="0"/>
              <a:t>Ggf. Zuweisung zur DEXA Messung</a:t>
            </a:r>
          </a:p>
          <a:p>
            <a:r>
              <a:rPr lang="de-CH" dirty="0" err="1" smtClean="0"/>
              <a:t>Reevaluation</a:t>
            </a:r>
            <a:r>
              <a:rPr lang="de-CH" dirty="0" smtClean="0"/>
              <a:t> Hormonersatztherapie bei </a:t>
            </a:r>
            <a:r>
              <a:rPr lang="de-CH" dirty="0" err="1" smtClean="0"/>
              <a:t>perimenopausalen</a:t>
            </a:r>
            <a:r>
              <a:rPr lang="de-CH" dirty="0" smtClean="0"/>
              <a:t> Frauen durch </a:t>
            </a:r>
            <a:r>
              <a:rPr lang="de-CH" dirty="0" err="1" smtClean="0"/>
              <a:t>Gynäkolge</a:t>
            </a:r>
            <a:r>
              <a:rPr lang="de-CH" dirty="0" smtClean="0"/>
              <a:t>/Gynäkologin prüfen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Osteoporose verhindern/erkennen/therapieren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kann ich als Hausarzt/</a:t>
            </a:r>
            <a:r>
              <a:rPr lang="de-CH" dirty="0" err="1" smtClean="0"/>
              <a:t>ärztin</a:t>
            </a:r>
            <a:r>
              <a:rPr lang="de-CH" dirty="0" smtClean="0"/>
              <a:t> machen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146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4379" y="3069699"/>
            <a:ext cx="10515600" cy="749575"/>
          </a:xfrm>
        </p:spPr>
        <p:txBody>
          <a:bodyPr/>
          <a:lstStyle/>
          <a:p>
            <a:r>
              <a:rPr lang="de-CH" dirty="0" smtClean="0"/>
              <a:t>Fall 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517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Ruckartige Bewegung mit 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Knacken und anschliessend</a:t>
            </a:r>
            <a:br>
              <a:rPr lang="de-CH" dirty="0" smtClean="0"/>
            </a:br>
            <a:r>
              <a:rPr lang="de-CH" dirty="0" smtClean="0"/>
              <a:t>Starken Schmerzen</a:t>
            </a:r>
          </a:p>
          <a:p>
            <a:r>
              <a:rPr lang="de-CH" dirty="0" smtClean="0"/>
              <a:t>Schulter frei Beweglich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49-Jährig</a:t>
            </a: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4</a:t>
            </a:r>
            <a:endParaRPr lang="de-CH" dirty="0"/>
          </a:p>
        </p:txBody>
      </p:sp>
      <p:pic>
        <p:nvPicPr>
          <p:cNvPr id="2050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66" y="2044206"/>
            <a:ext cx="3265713" cy="434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9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6" descr="Kraftfutter Spinat: Popeye hatte recht | N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5495"/>
            <a:ext cx="43985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Weitere Abklärungen?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4379" y="3069699"/>
            <a:ext cx="10515600" cy="749575"/>
          </a:xfrm>
        </p:spPr>
        <p:txBody>
          <a:bodyPr/>
          <a:lstStyle/>
          <a:p>
            <a:r>
              <a:rPr lang="de-CH" dirty="0" smtClean="0"/>
              <a:t>Fall 1 und 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6693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Anatomie </a:t>
            </a:r>
            <a:r>
              <a:rPr lang="de-CH" dirty="0" err="1" smtClean="0"/>
              <a:t>Biceps</a:t>
            </a:r>
            <a:endParaRPr lang="de-CH" dirty="0"/>
          </a:p>
        </p:txBody>
      </p:sp>
      <p:pic>
        <p:nvPicPr>
          <p:cNvPr id="3074" name="Picture 2" descr="Musculus biceps brachii: Anatomie, Lage und Funktion | Ken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09" y="2042635"/>
            <a:ext cx="2884508" cy="44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n mit 5 Zacken 4"/>
          <p:cNvSpPr/>
          <p:nvPr/>
        </p:nvSpPr>
        <p:spPr>
          <a:xfrm>
            <a:off x="2770762" y="2155816"/>
            <a:ext cx="273133" cy="261257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080" name="Picture 8" descr="A case presenting with &quot;Popeye”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59" y="2692364"/>
            <a:ext cx="4510164" cy="30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smtClean="0"/>
              <a:t>Nicht zu verwechseln mit distalen </a:t>
            </a:r>
            <a:r>
              <a:rPr lang="de-CH" dirty="0" err="1" smtClean="0"/>
              <a:t>Bicepssehnen</a:t>
            </a:r>
            <a:r>
              <a:rPr lang="de-CH" dirty="0" smtClean="0"/>
              <a:t> Ruptur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smtClean="0"/>
              <a:t>Keine spezifische Therapie notwendig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err="1" smtClean="0"/>
              <a:t>Refixation</a:t>
            </a:r>
            <a:r>
              <a:rPr lang="de-CH" dirty="0" smtClean="0"/>
              <a:t> nur aus kosmetischen Gründen (sehr selten)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Therapie Ruptur der langen </a:t>
            </a:r>
            <a:r>
              <a:rPr lang="de-CH" dirty="0" err="1" smtClean="0"/>
              <a:t>Bicepssehne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11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smtClean="0"/>
              <a:t>Keine spezifische Therapie notwendig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err="1" smtClean="0"/>
              <a:t>Refixation</a:t>
            </a:r>
            <a:r>
              <a:rPr lang="de-CH" dirty="0" smtClean="0"/>
              <a:t> nur aus kosmetischen Gründen (sehr selten)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Therapie </a:t>
            </a:r>
            <a:endParaRPr lang="de-CH" dirty="0"/>
          </a:p>
        </p:txBody>
      </p:sp>
      <p:pic>
        <p:nvPicPr>
          <p:cNvPr id="13314" name="Picture 2" descr="Ask Joe The Pro Vol. 7 - What Does It Take To Be A Natural Bodybuilder? |  Muscle &amp; Str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80" y="3246999"/>
            <a:ext cx="4472442" cy="31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4379" y="3069699"/>
            <a:ext cx="10515600" cy="749575"/>
          </a:xfrm>
        </p:spPr>
        <p:txBody>
          <a:bodyPr/>
          <a:lstStyle/>
          <a:p>
            <a:r>
              <a:rPr lang="de-CH" dirty="0" smtClean="0"/>
              <a:t>Fall 5-8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1165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Sturz auf den Arm aus Körperhöhe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8094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78-Jährig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5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55" y="290873"/>
            <a:ext cx="5104762" cy="62380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008182" y="3679712"/>
            <a:ext cx="4398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5: 78-Jährig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13" y="1187587"/>
            <a:ext cx="5247619" cy="50476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008182" y="3864378"/>
            <a:ext cx="43985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Problem?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5: 78-Jährig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13" y="1187587"/>
            <a:ext cx="5247619" cy="50476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72699" y="3802805"/>
            <a:ext cx="45278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Patient ist zufrieden und schmerzfrei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91-Jährig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6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35" y="774925"/>
            <a:ext cx="5952381" cy="56190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340" y="3769115"/>
            <a:ext cx="4398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1. postoperativer Tag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6: 91-Jährig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05" y="2042636"/>
            <a:ext cx="5011079" cy="43806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08182" y="3864378"/>
            <a:ext cx="43985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Problem?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Erstvorstellung bei bilateralen Schulterbeschwerden in Ruhe wie bei Bewegung</a:t>
            </a:r>
          </a:p>
          <a:p>
            <a:r>
              <a:rPr lang="de-CH" dirty="0" smtClean="0"/>
              <a:t>Nebendiagnosen: Systemischer Lupus </a:t>
            </a:r>
            <a:r>
              <a:rPr lang="de-CH" dirty="0" err="1" smtClean="0"/>
              <a:t>erythematodes</a:t>
            </a:r>
            <a:r>
              <a:rPr lang="de-CH" dirty="0" smtClean="0"/>
              <a:t>, Multiples </a:t>
            </a:r>
            <a:r>
              <a:rPr lang="de-CH" dirty="0" err="1" smtClean="0"/>
              <a:t>Myelom</a:t>
            </a:r>
            <a:endParaRPr lang="de-CH" dirty="0" smtClean="0"/>
          </a:p>
          <a:p>
            <a:r>
              <a:rPr lang="de-CH" dirty="0" smtClean="0"/>
              <a:t>Untersuchung: Aktive Elevation bis 90°, IR Th10, passive </a:t>
            </a:r>
            <a:r>
              <a:rPr lang="de-CH" dirty="0" err="1" smtClean="0"/>
              <a:t>Glenohumerale</a:t>
            </a:r>
            <a:r>
              <a:rPr lang="de-CH" dirty="0" smtClean="0"/>
              <a:t> Abduktion 60°, ER 10°</a:t>
            </a:r>
            <a:endParaRPr lang="de-CH" dirty="0"/>
          </a:p>
          <a:p>
            <a:endParaRPr lang="de-CH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37-Jährig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1	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0670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3 Monate postoperativ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6: 91-Jährig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289" y="2043113"/>
            <a:ext cx="4471098" cy="43513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08182" y="3864378"/>
            <a:ext cx="43985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Problem?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Sehr aktiv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71-Jährig 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7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33" y="290873"/>
            <a:ext cx="6161905" cy="62761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3434670"/>
            <a:ext cx="4398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7: 71-Jährig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56" y="1878739"/>
            <a:ext cx="2994418" cy="46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260" y="2043113"/>
            <a:ext cx="5623156" cy="435133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86- Jährig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8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-340171" y="3803282"/>
            <a:ext cx="4398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8: 86-Jährig  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5915" y="2043113"/>
            <a:ext cx="4527846" cy="43513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08182" y="3864378"/>
            <a:ext cx="43985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Problem?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8: 86-Jährig  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5915" y="2043113"/>
            <a:ext cx="4527846" cy="43513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55915" y="3803282"/>
            <a:ext cx="45278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Patientin ist glücklich und zufrieden und schmerzfrei!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de-CH" dirty="0" smtClean="0"/>
              <a:t>Intraartikulärer Gap oder </a:t>
            </a:r>
            <a:r>
              <a:rPr lang="de-CH" dirty="0" err="1" smtClean="0"/>
              <a:t>Step</a:t>
            </a:r>
            <a:r>
              <a:rPr lang="de-CH" dirty="0" smtClean="0"/>
              <a:t> &gt;2mm</a:t>
            </a:r>
          </a:p>
          <a:p>
            <a:pPr marL="457200" indent="-457200">
              <a:buFontTx/>
              <a:buChar char="-"/>
            </a:pPr>
            <a:r>
              <a:rPr lang="de-CH" dirty="0" smtClean="0"/>
              <a:t>Dorsaler </a:t>
            </a:r>
            <a:r>
              <a:rPr lang="de-CH" dirty="0" err="1" smtClean="0"/>
              <a:t>Tilt</a:t>
            </a:r>
            <a:r>
              <a:rPr lang="de-CH" dirty="0" smtClean="0"/>
              <a:t> &gt; 10-15°</a:t>
            </a:r>
          </a:p>
          <a:p>
            <a:pPr marL="457200" indent="-457200">
              <a:buFontTx/>
              <a:buChar char="-"/>
            </a:pPr>
            <a:r>
              <a:rPr lang="de-CH" dirty="0" smtClean="0"/>
              <a:t>Radiusverkürzung &gt;3-5mm (</a:t>
            </a:r>
            <a:r>
              <a:rPr lang="de-CH" dirty="0" err="1" smtClean="0"/>
              <a:t>Ulna</a:t>
            </a:r>
            <a:r>
              <a:rPr lang="de-CH" dirty="0" smtClean="0"/>
              <a:t> plus)</a:t>
            </a:r>
          </a:p>
          <a:p>
            <a:pPr marL="457200" indent="-457200">
              <a:buFontTx/>
              <a:buChar char="-"/>
            </a:pPr>
            <a:r>
              <a:rPr lang="de-CH" dirty="0" smtClean="0"/>
              <a:t>Gewisse Frakturmuster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beim jungen Patient/in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 Indikation bei distalen Radiusfrakturen</a:t>
            </a:r>
            <a:endParaRPr lang="de-CH" dirty="0"/>
          </a:p>
        </p:txBody>
      </p:sp>
      <p:pic>
        <p:nvPicPr>
          <p:cNvPr id="14341" name="Picture 5" descr="Patient-related outcome, fracture displacement and bone mineral density  following distal radius fracture in young and older men | BMC  Musculoskeletal Disorders | Full Tex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5"/>
          <a:stretch/>
        </p:blipFill>
        <p:spPr bwMode="auto">
          <a:xfrm>
            <a:off x="1783663" y="4432649"/>
            <a:ext cx="8299788" cy="24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52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4379" y="3069699"/>
            <a:ext cx="10515600" cy="749575"/>
          </a:xfrm>
        </p:spPr>
        <p:txBody>
          <a:bodyPr/>
          <a:lstStyle/>
          <a:p>
            <a:r>
              <a:rPr lang="de-CH" dirty="0" smtClean="0"/>
              <a:t>Und beim älteren Patient/ Patientin?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2436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457200" indent="-457200">
              <a:buFontTx/>
              <a:buChar char="-"/>
            </a:pPr>
            <a:r>
              <a:rPr lang="de-CH" dirty="0" smtClean="0"/>
              <a:t>Keine signifikanten Unterschiede in Schmerzlevel, Funktion und Range </a:t>
            </a:r>
            <a:r>
              <a:rPr lang="de-CH" dirty="0" err="1" smtClean="0"/>
              <a:t>of</a:t>
            </a:r>
            <a:r>
              <a:rPr lang="de-CH" dirty="0" smtClean="0"/>
              <a:t> Motion</a:t>
            </a:r>
          </a:p>
          <a:p>
            <a:pPr marL="457200" indent="-457200">
              <a:buFontTx/>
              <a:buChar char="-"/>
            </a:pPr>
            <a:r>
              <a:rPr lang="de-CH" dirty="0" smtClean="0"/>
              <a:t>Komplikationen höher in operativer Gruppe</a:t>
            </a:r>
          </a:p>
          <a:p>
            <a:pPr marL="457200" indent="-457200">
              <a:buFontTx/>
              <a:buChar char="-"/>
            </a:pPr>
            <a:r>
              <a:rPr lang="de-CH" dirty="0" smtClean="0"/>
              <a:t>Radiologisches Outcome und </a:t>
            </a:r>
            <a:r>
              <a:rPr lang="de-CH" dirty="0" err="1" smtClean="0"/>
              <a:t>Grip</a:t>
            </a:r>
            <a:r>
              <a:rPr lang="de-CH" dirty="0" smtClean="0"/>
              <a:t> </a:t>
            </a:r>
            <a:r>
              <a:rPr lang="de-CH" dirty="0" err="1" smtClean="0"/>
              <a:t>strength</a:t>
            </a:r>
            <a:r>
              <a:rPr lang="de-CH" dirty="0" smtClean="0"/>
              <a:t> besser in operativer Gruppe</a:t>
            </a:r>
          </a:p>
          <a:p>
            <a:pPr marL="457200" indent="-457200">
              <a:buFontTx/>
              <a:buChar char="-"/>
            </a:pP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Patienten &gt;60 Jahre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Literatur </a:t>
            </a:r>
            <a:endParaRPr lang="de-CH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63" y="3356184"/>
            <a:ext cx="5181600" cy="17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63" y="3356184"/>
            <a:ext cx="5181600" cy="171567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A two-year follow-up of displaced </a:t>
            </a:r>
            <a:r>
              <a:rPr lang="en-US" dirty="0" smtClean="0"/>
              <a:t>distal radius fracture </a:t>
            </a:r>
            <a:r>
              <a:rPr lang="en-US" dirty="0"/>
              <a:t>in elderly patients showed no significant long-term clinical advantage of </a:t>
            </a:r>
            <a:r>
              <a:rPr lang="en-US" dirty="0" smtClean="0"/>
              <a:t>volar plate </a:t>
            </a:r>
            <a:r>
              <a:rPr lang="en-US" dirty="0"/>
              <a:t>fixation over </a:t>
            </a:r>
            <a:r>
              <a:rPr lang="en-US" dirty="0" smtClean="0"/>
              <a:t>closed reduction and casting.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07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99" y="2042636"/>
            <a:ext cx="2675003" cy="43513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16011" y="2042636"/>
            <a:ext cx="2517350" cy="4386292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1: 37-Jährig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8181005" y="3513710"/>
            <a:ext cx="43985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Diagnose?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Weitere Abklärungen?</a:t>
            </a:r>
          </a:p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Therapie?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6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85" y="2042635"/>
            <a:ext cx="3571429" cy="41714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088" y="2042634"/>
            <a:ext cx="4454674" cy="417142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1: 37-Jährig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2980541" y="6214063"/>
            <a:ext cx="53085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</a:rPr>
              <a:t>Was wollen wir noch mehr wissen?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2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86"/>
            <a:ext cx="6628571" cy="6914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4403" r="8527"/>
          <a:stretch/>
        </p:blipFill>
        <p:spPr>
          <a:xfrm>
            <a:off x="6578930" y="-56285"/>
            <a:ext cx="5733666" cy="7004468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Fall 1: 37-Jährig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5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75" y="2042308"/>
            <a:ext cx="3007434" cy="43516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048" y="2021791"/>
            <a:ext cx="2926758" cy="4372182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smtClean="0"/>
              <a:t>Anatomische Schulterprothese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 1: 37-Jährig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604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Anatomische Schulterprothese</a:t>
            </a:r>
            <a:endParaRPr lang="de-CH" dirty="0"/>
          </a:p>
        </p:txBody>
      </p:sp>
      <p:pic>
        <p:nvPicPr>
          <p:cNvPr id="9218" name="Picture 2" descr="Shoulder replacement surgery | Medac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9571" y="1614253"/>
            <a:ext cx="5340724" cy="47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rgical Techniq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4" y="1614252"/>
            <a:ext cx="3376016" cy="47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16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Responsible TimeSlot Duration SlideNumber"/>
</p:tagLst>
</file>

<file path=ppt/theme/theme1.xml><?xml version="1.0" encoding="utf-8"?>
<a:theme xmlns:a="http://schemas.openxmlformats.org/drawingml/2006/main" name="Universität Bern">
  <a:themeElements>
    <a:clrScheme name="Farben Universitat Bern">
      <a:dk1>
        <a:sysClr val="windowText" lastClr="000000"/>
      </a:dk1>
      <a:lt1>
        <a:sysClr val="window" lastClr="FFFFFF"/>
      </a:lt1>
      <a:dk2>
        <a:srgbClr val="000000"/>
      </a:dk2>
      <a:lt2>
        <a:srgbClr val="EDEDED"/>
      </a:lt2>
      <a:accent1>
        <a:srgbClr val="668271"/>
      </a:accent1>
      <a:accent2>
        <a:srgbClr val="CFC43C"/>
      </a:accent2>
      <a:accent3>
        <a:srgbClr val="5294B4"/>
      </a:accent3>
      <a:accent4>
        <a:srgbClr val="75C4C5"/>
      </a:accent4>
      <a:accent5>
        <a:srgbClr val="9B3841"/>
      </a:accent5>
      <a:accent6>
        <a:srgbClr val="E4003C"/>
      </a:accent6>
      <a:hlink>
        <a:srgbClr val="0563C1"/>
      </a:hlink>
      <a:folHlink>
        <a:srgbClr val="954F72"/>
      </a:folHlink>
    </a:clrScheme>
    <a:fontScheme name="University of B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svorlage für manuelle Bearbeitung" id="{8FFF66D5-F8E1-F64E-A2B4-1C62F3A71E19}" vid="{E64B5F02-42F3-EC4E-AB7B-D2A7A55F3E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0,"isValidatorEnabled":false,"isLocked":false,"elementsMetadata":[],"slideId":"638096330520987953","enableDocumentContentUpdater":true,"version":"1.13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FormConfiguration><![CDATA[{"formFields":[{"dataSource":"LogoPowerPoint","displayColumn":"id","hideIfNoUserInteractionRequired":true,"distinct":true,"required":false,"autoSelectFirstOption":true,"helpTexts":{"prefix":"","postfix":""},"spacing":{},"type":"dropDown","name":"Logo","label":"Logo","fullyQualifiedName":"Logo"}],"formDataEntries":[{"name":"Logo","value":"Z2eF3iymXGQicZCtNG1OaA=="}]}]]></TemplafyFormConfiguration>
</file>

<file path=customXml/item12.xml><?xml version="1.0" encoding="utf-8"?>
<TemplafySlideTemplateConfiguration><![CDATA[{"slideVersion":0,"isValidatorEnabled":false,"isLocked":false,"elementsMetadata":[],"slideId":"637910471548197205","enableDocumentContentUpdater":true,"version":"1.13"}]]></TemplafySlideTemplateConfiguration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TemplafySlideTemplateConfiguration><![CDATA[{"slideVersion":0,"isValidatorEnabled":false,"isLocked":false,"elementsMetadata":[],"slideId":"637914799454929334","enableDocumentContentUpdater":true,"version":"1.13"}]]></TemplafySlideTemplateConfiguration>
</file>

<file path=customXml/item15.xml><?xml version="1.0" encoding="utf-8"?>
<TemplafySlideTemplateConfiguration><![CDATA[{"slideVersion":0,"isValidatorEnabled":false,"isLocked":false,"elementsMetadata":[],"slideId":"637914799455241930","enableDocumentContentUpdater":true,"version":"1.13"}]]></TemplafySlideTemplateConfiguration>
</file>

<file path=customXml/item16.xml><?xml version="1.0" encoding="utf-8"?>
<TemplafySlideTemplateConfiguration><![CDATA[{"slideVersion":0,"isValidatorEnabled":false,"isLocked":false,"elementsMetadata":[],"slideId":"638065154102748986","enableDocumentContentUpdater":true,"version":"1.13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0,"isValidatorEnabled":false,"isLocked":false,"elementsMetadata":[],"slideId":"637910471548509700","enableDocumentContentUpdater":true,"version":"1.13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TemplateConfiguration><![CDATA[{"elementsMetadata":[{"type":"shape","id":"cb7156ac-7a35-4f44-8d34-c16141d206a2","elementConfiguration":{"format":"{{DateFormats.CustomA}}","binding":"Form.Date","disableUpdates":false,"type":"date"}},{"type":"shape","id":"be5a5bb7-858a-4b1f-b2a4-f92c4b30d4ec","elementConfiguration":{"inheritDimensions":"inheritNone","width":"{{Form.Logo.LogoPPTSmallWidth}}","height":"{{Form.Logo.LogoPPTSmallHeight}}","binding":"Form.Logo.LogoPPTSmall","disableUpdates":false,"type":"image"}},{"type":"shape","id":"40cd520c-7981-4b85-a90a-a64de46f623a","elementConfiguration":{"inheritDimensions":"inheritNone","width":"{{Form.Logo.LogoPPT_Width2}}","height":"{{Form.Logo.LogoPPT_Height2}}","binding":"Form.Logo.LogoPPTBlack","disableUpdates":false,"type":"image"}},{"type":"shape","id":"03028a47-8cf1-4772-b60b-639801d4e59c","elementConfiguration":{"inheritDimensions":"inheritNone","width":"{{Form.Logo.LogoPPTSmallWidth}}","height":"{{Form.Logo.LogoPPTSmallHeight}}","binding":"Form.Logo.LogoPPTSmall","disableUpdates":false,"type":"image"}},{"type":"shape","id":"b838a76d-06b8-406e-ae87-bd8c42cb5ec0","elementConfiguration":{"inheritDimensions":"inheritNone","width":"{{Form.Logo.LogoPPTWidth}}","height":"{{Form.Logo.LogoPPTHeight}}","binding":"Form.Logo.LogoPPT","disableUpdates":false,"type":"image"}},{"type":"shape","id":"ec547090-d177-43d7-b962-ed492d31c860","elementConfiguration":{"inheritDimensions":"inheritNone","width":"{{Form.Logo.LogoPPT_Width2}}","height":"{{Form.Logo.LogoPPT_Height2}}","binding":"Form.Logo.LogoPPT_White","disableUpdates":false,"type":"image"}},{"type":"shape","id":"61c05eb1-46c5-4e53-a704-72593f084add","elementConfiguration":{"inheritDimensions":"inheritNone","width":"{{Form.Logo.LogoPPTSmallWidth}}","height":"{{Form.Logo.LogoPPTSmallHeight}}","binding":"Form.Logo.LogoPPTSmallWhite","disableUpdates":false,"type":"image"}},{"type":"shape","id":"ab45209a-a7bf-4dcd-a556-ec82227449c3","elementConfiguration":{"inheritDimensions":"inheritNone","width":"{{Form.Logo.LogoPPTSmallWidth}}","height":"{{Form.Logo.LogoPPTSmallHeight}}","binding":"Form.Logo.LogoPPTSmallWhite","disableUpdates":false,"type":"image"}},{"type":"shape","id":"11736f04-4cb9-492c-a2d4-dc35cab9d2d2","elementConfiguration":{"inheritDimensions":"inheritNone","width":"{{Form.Logo.LogoPPT_Width2}}","height":"{{Form.Logo.LogoPPT_Height2}}","binding":"Form.Logo.LogoPPT_White","disableUpdates":false,"type":"image"}}],"transformationConfigurations":[],"templateName":"","templateDescription":"","enableDocumentContentUpdater":true,"version":"1.13"}]]></TemplafyTemplateConfiguration>
</file>

<file path=customXml/item23.xml><?xml version="1.0" encoding="utf-8"?>
<TemplafySlideTemplateConfiguration><![CDATA[{"slideVersion":0,"isValidatorEnabled":false,"isLocked":false,"elementsMetadata":[],"slideId":"638065154102749068","enableDocumentContentUpdater":true,"version":"1.13"}]]></TemplafySlideTemplateConfiguration>
</file>

<file path=customXml/item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25.xml><?xml version="1.0" encoding="utf-8"?>
<TemplafySlideTemplateConfiguration><![CDATA[{"slideVersion":0,"isValidatorEnabled":false,"isLocked":false,"elementsMetadata":[],"slideId":"637914799455398208","enableDocumentContentUpdater":true,"version":"1.13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0,"isValidatorEnabled":false,"isLocked":false,"elementsMetadata":[],"slideId":"637910471548040951","enableDocumentContentUpdater":true,"version":"1.13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0,"isValidatorEnabled":false,"isLocked":false,"elementsMetadata":[],"slideId":"638065154102592755","enableDocumentContentUpdater":true,"version":"1.13"}]]></TemplafySlideTemplateConfiguration>
</file>

<file path=customXml/item9.xml><?xml version="1.0" encoding="utf-8"?>
<TemplafySlideTemplateConfiguration><![CDATA[{"slideVersion":0,"isValidatorEnabled":false,"isLocked":false,"elementsMetadata":[],"slideId":"638096330520987952","enableDocumentContentUpdater":true,"version":"1.13"}]]></TemplafySlideTemplateConfiguration>
</file>

<file path=customXml/itemProps1.xml><?xml version="1.0" encoding="utf-8"?>
<ds:datastoreItem xmlns:ds="http://schemas.openxmlformats.org/officeDocument/2006/customXml" ds:itemID="{DD4A4436-2489-4947-982C-E5326A5D4E82}">
  <ds:schemaRefs/>
</ds:datastoreItem>
</file>

<file path=customXml/itemProps10.xml><?xml version="1.0" encoding="utf-8"?>
<ds:datastoreItem xmlns:ds="http://schemas.openxmlformats.org/officeDocument/2006/customXml" ds:itemID="{0A848CE1-37C1-4AFE-93DF-8CF156D4FC8E}">
  <ds:schemaRefs/>
</ds:datastoreItem>
</file>

<file path=customXml/itemProps11.xml><?xml version="1.0" encoding="utf-8"?>
<ds:datastoreItem xmlns:ds="http://schemas.openxmlformats.org/officeDocument/2006/customXml" ds:itemID="{F6F60DA4-B48E-4AC5-BEB5-DA3265DA113C}">
  <ds:schemaRefs/>
</ds:datastoreItem>
</file>

<file path=customXml/itemProps12.xml><?xml version="1.0" encoding="utf-8"?>
<ds:datastoreItem xmlns:ds="http://schemas.openxmlformats.org/officeDocument/2006/customXml" ds:itemID="{D3CCB4CD-9FBA-4673-82C4-1275D7A40D99}">
  <ds:schemaRefs/>
</ds:datastoreItem>
</file>

<file path=customXml/itemProps13.xml><?xml version="1.0" encoding="utf-8"?>
<ds:datastoreItem xmlns:ds="http://schemas.openxmlformats.org/officeDocument/2006/customXml" ds:itemID="{8CEB7C51-0AC8-4F8C-854B-B56658AD5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b7df8-672f-46f2-977f-893ce5cef86b"/>
    <ds:schemaRef ds:uri="22a3f1e7-1ad8-4567-967d-700183da1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4.xml><?xml version="1.0" encoding="utf-8"?>
<ds:datastoreItem xmlns:ds="http://schemas.openxmlformats.org/officeDocument/2006/customXml" ds:itemID="{84E839F1-E1D2-4A6A-8B5B-76E87D8BC3DE}">
  <ds:schemaRefs/>
</ds:datastoreItem>
</file>

<file path=customXml/itemProps15.xml><?xml version="1.0" encoding="utf-8"?>
<ds:datastoreItem xmlns:ds="http://schemas.openxmlformats.org/officeDocument/2006/customXml" ds:itemID="{B8F3DA6E-92E6-4653-A966-21B1D6F1BC03}">
  <ds:schemaRefs/>
</ds:datastoreItem>
</file>

<file path=customXml/itemProps16.xml><?xml version="1.0" encoding="utf-8"?>
<ds:datastoreItem xmlns:ds="http://schemas.openxmlformats.org/officeDocument/2006/customXml" ds:itemID="{69EF89B5-D419-4AC3-9124-5C347603C8C3}">
  <ds:schemaRefs/>
</ds:datastoreItem>
</file>

<file path=customXml/itemProps17.xml><?xml version="1.0" encoding="utf-8"?>
<ds:datastoreItem xmlns:ds="http://schemas.openxmlformats.org/officeDocument/2006/customXml" ds:itemID="{5ABB183D-B2F2-415E-9024-FE8FC3691196}">
  <ds:schemaRefs/>
</ds:datastoreItem>
</file>

<file path=customXml/itemProps18.xml><?xml version="1.0" encoding="utf-8"?>
<ds:datastoreItem xmlns:ds="http://schemas.openxmlformats.org/officeDocument/2006/customXml" ds:itemID="{7120D989-3C83-431F-A31F-A844B2206163}">
  <ds:schemaRefs/>
</ds:datastoreItem>
</file>

<file path=customXml/itemProps19.xml><?xml version="1.0" encoding="utf-8"?>
<ds:datastoreItem xmlns:ds="http://schemas.openxmlformats.org/officeDocument/2006/customXml" ds:itemID="{E62EA67E-193E-47B5-B597-2071FBFE882B}">
  <ds:schemaRefs/>
</ds:datastoreItem>
</file>

<file path=customXml/itemProps2.xml><?xml version="1.0" encoding="utf-8"?>
<ds:datastoreItem xmlns:ds="http://schemas.openxmlformats.org/officeDocument/2006/customXml" ds:itemID="{43038F1A-B00B-4E6D-8FA1-D4E3B8C52E9F}">
  <ds:schemaRefs/>
</ds:datastoreItem>
</file>

<file path=customXml/itemProps20.xml><?xml version="1.0" encoding="utf-8"?>
<ds:datastoreItem xmlns:ds="http://schemas.openxmlformats.org/officeDocument/2006/customXml" ds:itemID="{FB678EB9-5519-4DFC-AC78-E5650D9830DE}">
  <ds:schemaRefs/>
</ds:datastoreItem>
</file>

<file path=customXml/itemProps21.xml><?xml version="1.0" encoding="utf-8"?>
<ds:datastoreItem xmlns:ds="http://schemas.openxmlformats.org/officeDocument/2006/customXml" ds:itemID="{47ADF2E6-B50F-4DE1-A131-96CA45901A5A}">
  <ds:schemaRefs/>
</ds:datastoreItem>
</file>

<file path=customXml/itemProps22.xml><?xml version="1.0" encoding="utf-8"?>
<ds:datastoreItem xmlns:ds="http://schemas.openxmlformats.org/officeDocument/2006/customXml" ds:itemID="{DE2D74B5-7003-498A-9B48-261A6C907E88}">
  <ds:schemaRefs/>
</ds:datastoreItem>
</file>

<file path=customXml/itemProps23.xml><?xml version="1.0" encoding="utf-8"?>
<ds:datastoreItem xmlns:ds="http://schemas.openxmlformats.org/officeDocument/2006/customXml" ds:itemID="{52C78FF4-00BC-4DC1-9F0F-207CF5CB158F}">
  <ds:schemaRefs/>
</ds:datastoreItem>
</file>

<file path=customXml/itemProps24.xml><?xml version="1.0" encoding="utf-8"?>
<ds:datastoreItem xmlns:ds="http://schemas.openxmlformats.org/officeDocument/2006/customXml" ds:itemID="{A6C44B17-4605-4067-96ED-FF226EBEF076}">
  <ds:schemaRefs>
    <ds:schemaRef ds:uri="http://schemas.openxmlformats.org/package/2006/metadata/core-properties"/>
    <ds:schemaRef ds:uri="22a3f1e7-1ad8-4567-967d-700183da1d1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aacb7df8-672f-46f2-977f-893ce5cef86b"/>
    <ds:schemaRef ds:uri="http://www.w3.org/XML/1998/namespace"/>
    <ds:schemaRef ds:uri="http://purl.org/dc/dcmitype/"/>
  </ds:schemaRefs>
</ds:datastoreItem>
</file>

<file path=customXml/itemProps25.xml><?xml version="1.0" encoding="utf-8"?>
<ds:datastoreItem xmlns:ds="http://schemas.openxmlformats.org/officeDocument/2006/customXml" ds:itemID="{963A5401-B5BA-4BF8-A30E-6E2A6E9297A7}">
  <ds:schemaRefs/>
</ds:datastoreItem>
</file>

<file path=customXml/itemProps26.xml><?xml version="1.0" encoding="utf-8"?>
<ds:datastoreItem xmlns:ds="http://schemas.openxmlformats.org/officeDocument/2006/customXml" ds:itemID="{C55A3786-629D-45CE-A3C4-535933DC9870}">
  <ds:schemaRefs/>
</ds:datastoreItem>
</file>

<file path=customXml/itemProps27.xml><?xml version="1.0" encoding="utf-8"?>
<ds:datastoreItem xmlns:ds="http://schemas.openxmlformats.org/officeDocument/2006/customXml" ds:itemID="{EBCC1A41-2D6D-4E11-856A-CDE480C49392}">
  <ds:schemaRefs/>
</ds:datastoreItem>
</file>

<file path=customXml/itemProps3.xml><?xml version="1.0" encoding="utf-8"?>
<ds:datastoreItem xmlns:ds="http://schemas.openxmlformats.org/officeDocument/2006/customXml" ds:itemID="{2511B040-502F-4087-AE33-8BF5F823DAAC}">
  <ds:schemaRefs/>
</ds:datastoreItem>
</file>

<file path=customXml/itemProps4.xml><?xml version="1.0" encoding="utf-8"?>
<ds:datastoreItem xmlns:ds="http://schemas.openxmlformats.org/officeDocument/2006/customXml" ds:itemID="{CA0C02DB-13BD-4C70-A36C-4E0C1B4A713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4723C16-F864-456D-9504-001C0D4533D4}">
  <ds:schemaRefs/>
</ds:datastoreItem>
</file>

<file path=customXml/itemProps6.xml><?xml version="1.0" encoding="utf-8"?>
<ds:datastoreItem xmlns:ds="http://schemas.openxmlformats.org/officeDocument/2006/customXml" ds:itemID="{07FFDB42-EB20-4CC7-97A5-3E45069361FF}">
  <ds:schemaRefs/>
</ds:datastoreItem>
</file>

<file path=customXml/itemProps7.xml><?xml version="1.0" encoding="utf-8"?>
<ds:datastoreItem xmlns:ds="http://schemas.openxmlformats.org/officeDocument/2006/customXml" ds:itemID="{ADBC14B6-AB9C-4EE4-AA9E-7471A9B89909}">
  <ds:schemaRefs/>
</ds:datastoreItem>
</file>

<file path=customXml/itemProps8.xml><?xml version="1.0" encoding="utf-8"?>
<ds:datastoreItem xmlns:ds="http://schemas.openxmlformats.org/officeDocument/2006/customXml" ds:itemID="{E7CA2743-AFB0-47C1-AB6C-7BB684732457}">
  <ds:schemaRefs/>
</ds:datastoreItem>
</file>

<file path=customXml/itemProps9.xml><?xml version="1.0" encoding="utf-8"?>
<ds:datastoreItem xmlns:ds="http://schemas.openxmlformats.org/officeDocument/2006/customXml" ds:itemID="{A40A83B0-393E-404D-A2E6-74AF0A2B55E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Universität Bern</Template>
  <TotalTime>0</TotalTime>
  <Words>693</Words>
  <Application>Microsoft Office PowerPoint</Application>
  <PresentationFormat>Breitbild</PresentationFormat>
  <Paragraphs>206</Paragraphs>
  <Slides>49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4" baseType="lpstr">
      <vt:lpstr>Arial</vt:lpstr>
      <vt:lpstr>ArialMT</vt:lpstr>
      <vt:lpstr>Calibri</vt:lpstr>
      <vt:lpstr>Symbol</vt:lpstr>
      <vt:lpstr>Universität Bern</vt:lpstr>
      <vt:lpstr>Fortbildungsanlass Schulter für Hausärztinnen und Hausärzte</vt:lpstr>
      <vt:lpstr>Fälle zum Wählen</vt:lpstr>
      <vt:lpstr>Fall 1 und 2</vt:lpstr>
      <vt:lpstr>Fall 1 </vt:lpstr>
      <vt:lpstr>Fall 1: 37-Jährig</vt:lpstr>
      <vt:lpstr>Fall 1: 37-Jährig</vt:lpstr>
      <vt:lpstr>Fall 1: 37-Jährig</vt:lpstr>
      <vt:lpstr>Fall 1: 37-Jährig</vt:lpstr>
      <vt:lpstr>Anatomische Schulterprothese</vt:lpstr>
      <vt:lpstr>Fall 2</vt:lpstr>
      <vt:lpstr>Fall 2: 92-Jährig</vt:lpstr>
      <vt:lpstr>Fall 2: 92-Jährig</vt:lpstr>
      <vt:lpstr>Funktion der Inversen Schulterprothese</vt:lpstr>
      <vt:lpstr>«Arthrose Typen»</vt:lpstr>
      <vt:lpstr>Primäre Omarthrose</vt:lpstr>
      <vt:lpstr>Cuff Tear Arthropathie</vt:lpstr>
      <vt:lpstr>PowerPoint-Präsentation</vt:lpstr>
      <vt:lpstr>PowerPoint-Präsentation</vt:lpstr>
      <vt:lpstr>PowerPoint-Präsentation</vt:lpstr>
      <vt:lpstr>PowerPoint-Präsentation</vt:lpstr>
      <vt:lpstr>Fall 3</vt:lpstr>
      <vt:lpstr>Fall 3 </vt:lpstr>
      <vt:lpstr>Fall 3: 75-Jährig</vt:lpstr>
      <vt:lpstr>Fall 3: 75-Jährig</vt:lpstr>
      <vt:lpstr>Schultergelenks Prothesen bei Fraktur</vt:lpstr>
      <vt:lpstr>Was kann ich als Hausarzt/ärztin machen</vt:lpstr>
      <vt:lpstr>Fall 4</vt:lpstr>
      <vt:lpstr>Fall 4</vt:lpstr>
      <vt:lpstr>PowerPoint-Präsentation</vt:lpstr>
      <vt:lpstr>Anatomie Biceps</vt:lpstr>
      <vt:lpstr>Therapie Ruptur der langen Bicepssehne </vt:lpstr>
      <vt:lpstr>Therapie </vt:lpstr>
      <vt:lpstr>Fall 5-8 </vt:lpstr>
      <vt:lpstr>PowerPoint-Präsentation</vt:lpstr>
      <vt:lpstr>Fall 5</vt:lpstr>
      <vt:lpstr>Fall 5: 78-Jährig </vt:lpstr>
      <vt:lpstr>Fall 5: 78-Jährig </vt:lpstr>
      <vt:lpstr>Fall 6 </vt:lpstr>
      <vt:lpstr>Fall 6: 91-Jährig</vt:lpstr>
      <vt:lpstr>Fall 6: 91-Jährig</vt:lpstr>
      <vt:lpstr>Fall 7</vt:lpstr>
      <vt:lpstr>Fall 7: 71-Jährig</vt:lpstr>
      <vt:lpstr>Fall 8</vt:lpstr>
      <vt:lpstr>Fall 8: 86-Jährig  </vt:lpstr>
      <vt:lpstr>Fall 8: 86-Jährig  </vt:lpstr>
      <vt:lpstr>OP Indikation bei distalen Radiusfrakturen</vt:lpstr>
      <vt:lpstr>Und beim älteren Patient/ Patientin?</vt:lpstr>
      <vt:lpstr>Literatur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Fortbildungsanlass Schulter für Hausärztinnen und Hausärzte</dc:title>
  <dc:creator>Simon Steppacher</dc:creator>
  <cp:lastModifiedBy>Moser, Helen Laura</cp:lastModifiedBy>
  <cp:revision>38</cp:revision>
  <dcterms:created xsi:type="dcterms:W3CDTF">2025-06-06T10:18:07Z</dcterms:created>
  <dcterms:modified xsi:type="dcterms:W3CDTF">2025-11-12T18:32:37Z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0x0101009C3CCF29AC71D4428C978BA42A6A441C</vt:lpwstr>
  </property>
  <property fmtid="{D5CDD505-2E9C-101B-9397-08002B2CF9AE}" pid="3" name="TemplafyTimeStamp">
    <vt:lpwstr>2023-01-19T10:22:57.0502219Z</vt:lpwstr>
  </property>
  <property fmtid="{D5CDD505-2E9C-101B-9397-08002B2CF9AE}" pid="4" name="TemplafyTenantId">
    <vt:lpwstr>unibern</vt:lpwstr>
  </property>
  <property fmtid="{D5CDD505-2E9C-101B-9397-08002B2CF9AE}" pid="5" name="TemplafyTemplateId">
    <vt:lpwstr>638065154097135400</vt:lpwstr>
  </property>
  <property fmtid="{D5CDD505-2E9C-101B-9397-08002B2CF9AE}" pid="6" name="TemplafyUserProfileId">
    <vt:lpwstr>638041179443822277</vt:lpwstr>
  </property>
  <property fmtid="{D5CDD505-2E9C-101B-9397-08002B2CF9AE}" pid="7" name="TemplafyLanguageCode">
    <vt:lpwstr>de-DE</vt:lpwstr>
  </property>
</Properties>
</file>